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315" r:id="rId3"/>
    <p:sldId id="314" r:id="rId4"/>
    <p:sldId id="262" r:id="rId5"/>
    <p:sldId id="291" r:id="rId6"/>
    <p:sldId id="298" r:id="rId7"/>
    <p:sldId id="302" r:id="rId8"/>
    <p:sldId id="303" r:id="rId9"/>
    <p:sldId id="304" r:id="rId10"/>
    <p:sldId id="305" r:id="rId11"/>
    <p:sldId id="306" r:id="rId12"/>
    <p:sldId id="307" r:id="rId13"/>
    <p:sldId id="308" r:id="rId14"/>
    <p:sldId id="309" r:id="rId15"/>
    <p:sldId id="310" r:id="rId16"/>
    <p:sldId id="317" r:id="rId17"/>
    <p:sldId id="316" r:id="rId18"/>
    <p:sldId id="312" r:id="rId19"/>
    <p:sldId id="311" r:id="rId20"/>
    <p:sldId id="313" r:id="rId21"/>
    <p:sldId id="285" r:id="rId22"/>
    <p:sldId id="293" r:id="rId23"/>
    <p:sldId id="271" r:id="rId24"/>
    <p:sldId id="296" r:id="rId25"/>
    <p:sldId id="301" r:id="rId26"/>
    <p:sldId id="281" r:id="rId27"/>
    <p:sldId id="265"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ddy Smashing" initials="PS" lastIdx="1" clrIdx="0">
    <p:extLst>
      <p:ext uri="{19B8F6BF-5375-455C-9EA6-DF929625EA0E}">
        <p15:presenceInfo xmlns:p15="http://schemas.microsoft.com/office/powerpoint/2012/main" userId="ed3c68676d8379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67" d="100"/>
          <a:sy n="67" d="100"/>
        </p:scale>
        <p:origin x="72"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0-30T12:04:24.368" idx="1">
    <p:pos x="6488" y="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F9172-CBEA-430C-9B5F-798C7F37441D}" type="datetimeFigureOut">
              <a:rPr lang="en-GB" smtClean="0"/>
              <a:t>30/10/2020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69EBF-7FEE-4B62-8B28-7A24C82FE651}" type="slidenum">
              <a:rPr lang="en-GB" smtClean="0"/>
              <a:t>‹#›</a:t>
            </a:fld>
            <a:endParaRPr lang="en-GB"/>
          </a:p>
        </p:txBody>
      </p:sp>
    </p:spTree>
    <p:extLst>
      <p:ext uri="{BB962C8B-B14F-4D97-AF65-F5344CB8AC3E}">
        <p14:creationId xmlns:p14="http://schemas.microsoft.com/office/powerpoint/2010/main" val="1001160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0426BE5E-E541-4D6F-B020-6C3865347D51}" type="datetime1">
              <a:rPr lang="en-US" smtClean="0"/>
              <a:t>10/30/2020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r>
              <a:rPr lang="en-GB"/>
              <a:t>Patrick Brannac		www.SmashingScience.org &amp; for China www.SmashingScienceCN.org </a:t>
            </a:r>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2B8B9C-ED59-4661-9A2B-0A3DEBE54EB0}" type="datetime1">
              <a:rPr lang="en-US" smtClean="0"/>
              <a:t>10/30/2020</a:t>
            </a:fld>
            <a:endParaRPr lang="en-US" dirty="0"/>
          </a:p>
        </p:txBody>
      </p:sp>
      <p:sp>
        <p:nvSpPr>
          <p:cNvPr id="6" name="Footer Placeholder 5"/>
          <p:cNvSpPr>
            <a:spLocks noGrp="1"/>
          </p:cNvSpPr>
          <p:nvPr>
            <p:ph type="ftr" sz="quarter" idx="11"/>
          </p:nvPr>
        </p:nvSpPr>
        <p:spPr/>
        <p:txBody>
          <a:bodyPr/>
          <a:lstStyle/>
          <a:p>
            <a:r>
              <a:rPr lang="en-GB"/>
              <a:t>Patrick Brannac		www.SmashingScience.org &amp; for China www.SmashingScienceCN.org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05067E2-C7AE-4E05-A06F-8BF6FC2EB969}" type="datetime1">
              <a:rPr lang="en-US" smtClean="0"/>
              <a:t>10/30/2020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GB"/>
              <a:t>Patrick Brannac		www.SmashingScience.org &amp; for China www.SmashingScienceCN.org </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2B1707E-6392-414B-89CB-E8B1FC150B5B}" type="datetime1">
              <a:rPr lang="en-US" smtClean="0"/>
              <a:t>10/30/2020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r>
              <a:rPr lang="en-GB"/>
              <a:t>Patrick Brannac		www.SmashingScience.org &amp; for China www.SmashingScienceCN.org </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F6E16B6C-4180-4B0E-BB6C-E6BB166B90FF}" type="datetime1">
              <a:rPr lang="en-US" smtClean="0"/>
              <a:t>10/30/2020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r>
              <a:rPr lang="en-GB"/>
              <a:t>Patrick Brannac		www.SmashingScience.org &amp; for China www.SmashingScienceCN.org </a:t>
            </a:r>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4168CE6-A41E-41B0-9B31-E7D5D44CE415}" type="datetime1">
              <a:rPr lang="en-US" smtClean="0"/>
              <a:t>10/30/2020</a:t>
            </a:fld>
            <a:endParaRPr lang="en-US" dirty="0"/>
          </a:p>
        </p:txBody>
      </p:sp>
      <p:sp>
        <p:nvSpPr>
          <p:cNvPr id="4" name="Footer Placeholder 3"/>
          <p:cNvSpPr>
            <a:spLocks noGrp="1"/>
          </p:cNvSpPr>
          <p:nvPr>
            <p:ph type="ftr" sz="quarter" idx="11"/>
          </p:nvPr>
        </p:nvSpPr>
        <p:spPr/>
        <p:txBody>
          <a:bodyPr/>
          <a:lstStyle/>
          <a:p>
            <a:r>
              <a:rPr lang="en-GB"/>
              <a:t>Patrick Brannac		www.SmashingScience.org &amp; for China www.SmashingScienceCN.org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155FA20-F719-4379-8DEC-600A97AB50A5}" type="datetime1">
              <a:rPr lang="en-US" smtClean="0"/>
              <a:t>10/30/2020</a:t>
            </a:fld>
            <a:endParaRPr lang="en-US" dirty="0"/>
          </a:p>
        </p:txBody>
      </p:sp>
      <p:sp>
        <p:nvSpPr>
          <p:cNvPr id="4" name="Footer Placeholder 3"/>
          <p:cNvSpPr>
            <a:spLocks noGrp="1"/>
          </p:cNvSpPr>
          <p:nvPr>
            <p:ph type="ftr" sz="quarter" idx="11"/>
          </p:nvPr>
        </p:nvSpPr>
        <p:spPr/>
        <p:txBody>
          <a:bodyPr/>
          <a:lstStyle/>
          <a:p>
            <a:r>
              <a:rPr lang="en-GB"/>
              <a:t>Patrick Brannac		www.SmashingScience.org &amp; for China www.SmashingScienceCN.org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2377E7-C76F-41A1-94E7-FD8DE450DD74}" type="datetime1">
              <a:rPr lang="en-US" smtClean="0"/>
              <a:t>10/30/2020</a:t>
            </a:fld>
            <a:endParaRPr lang="en-US" dirty="0"/>
          </a:p>
        </p:txBody>
      </p:sp>
      <p:sp>
        <p:nvSpPr>
          <p:cNvPr id="5" name="Footer Placeholder 4"/>
          <p:cNvSpPr>
            <a:spLocks noGrp="1"/>
          </p:cNvSpPr>
          <p:nvPr>
            <p:ph type="ftr" sz="quarter" idx="11"/>
          </p:nvPr>
        </p:nvSpPr>
        <p:spPr/>
        <p:txBody>
          <a:bodyPr/>
          <a:lstStyle/>
          <a:p>
            <a:r>
              <a:rPr lang="en-GB"/>
              <a:t>Patrick Brannac		www.SmashingScience.org &amp; for China www.SmashingScienceCN.org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E7ADF19-71BC-4B01-AA34-A79EF7CFD9B6}" type="datetime1">
              <a:rPr lang="en-US" smtClean="0"/>
              <a:t>10/30/2020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r>
              <a:rPr lang="en-GB"/>
              <a:t>Patrick Brannac		www.SmashingScience.org &amp; for China www.SmashingScienceCN.org </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1B867F-1DF0-4CA1-AF73-8C575C405D4A}" type="datetime1">
              <a:rPr lang="en-US" smtClean="0"/>
              <a:t>10/30/2020</a:t>
            </a:fld>
            <a:endParaRPr lang="en-US" dirty="0"/>
          </a:p>
        </p:txBody>
      </p:sp>
      <p:sp>
        <p:nvSpPr>
          <p:cNvPr id="5" name="Footer Placeholder 4"/>
          <p:cNvSpPr>
            <a:spLocks noGrp="1"/>
          </p:cNvSpPr>
          <p:nvPr>
            <p:ph type="ftr" sz="quarter" idx="11"/>
          </p:nvPr>
        </p:nvSpPr>
        <p:spPr/>
        <p:txBody>
          <a:bodyPr/>
          <a:lstStyle/>
          <a:p>
            <a:r>
              <a:rPr lang="en-GB"/>
              <a:t>Patrick Brannac		www.SmashingScience.org &amp; for China www.SmashingScienceCN.org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9F8D9700-5B7B-4885-AE2B-F4C1C6D17B10}" type="datetime1">
              <a:rPr lang="en-US" smtClean="0"/>
              <a:t>10/30/2020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r>
              <a:rPr lang="en-GB"/>
              <a:t>Patrick Brannac		www.SmashingScience.org &amp; for China www.SmashingScienceCN.org </a:t>
            </a:r>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91FEB-D582-4C99-A282-2894716A81E7}" type="datetime1">
              <a:rPr lang="en-US" smtClean="0"/>
              <a:t>10/30/2020</a:t>
            </a:fld>
            <a:endParaRPr lang="en-US" dirty="0"/>
          </a:p>
        </p:txBody>
      </p:sp>
      <p:sp>
        <p:nvSpPr>
          <p:cNvPr id="6" name="Footer Placeholder 5"/>
          <p:cNvSpPr>
            <a:spLocks noGrp="1"/>
          </p:cNvSpPr>
          <p:nvPr>
            <p:ph type="ftr" sz="quarter" idx="11"/>
          </p:nvPr>
        </p:nvSpPr>
        <p:spPr/>
        <p:txBody>
          <a:bodyPr/>
          <a:lstStyle/>
          <a:p>
            <a:r>
              <a:rPr lang="en-GB"/>
              <a:t>Patrick Brannac		www.SmashingScience.org &amp; for China www.SmashingScienceCN.org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A90534-DA67-4BD9-A428-01AF34FA1694}" type="datetime1">
              <a:rPr lang="en-US" smtClean="0"/>
              <a:t>10/30/2020</a:t>
            </a:fld>
            <a:endParaRPr lang="en-US" dirty="0"/>
          </a:p>
        </p:txBody>
      </p:sp>
      <p:sp>
        <p:nvSpPr>
          <p:cNvPr id="8" name="Footer Placeholder 7"/>
          <p:cNvSpPr>
            <a:spLocks noGrp="1"/>
          </p:cNvSpPr>
          <p:nvPr>
            <p:ph type="ftr" sz="quarter" idx="11"/>
          </p:nvPr>
        </p:nvSpPr>
        <p:spPr/>
        <p:txBody>
          <a:bodyPr/>
          <a:lstStyle/>
          <a:p>
            <a:r>
              <a:rPr lang="en-GB"/>
              <a:t>Patrick Brannac		www.SmashingScience.org &amp; for China www.SmashingScienceCN.org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2055ED-6FD0-4ED5-AD30-EC22B6F171B8}" type="datetime1">
              <a:rPr lang="en-US" smtClean="0"/>
              <a:t>10/30/2020</a:t>
            </a:fld>
            <a:endParaRPr lang="en-US" dirty="0"/>
          </a:p>
        </p:txBody>
      </p:sp>
      <p:sp>
        <p:nvSpPr>
          <p:cNvPr id="4" name="Footer Placeholder 3"/>
          <p:cNvSpPr>
            <a:spLocks noGrp="1"/>
          </p:cNvSpPr>
          <p:nvPr>
            <p:ph type="ftr" sz="quarter" idx="11"/>
          </p:nvPr>
        </p:nvSpPr>
        <p:spPr/>
        <p:txBody>
          <a:bodyPr/>
          <a:lstStyle/>
          <a:p>
            <a:r>
              <a:rPr lang="en-GB"/>
              <a:t>Patrick Brannac		www.SmashingScience.org &amp; for China www.SmashingScienceCN.org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658A0-DB05-491E-878C-20BF8060F714}" type="datetime1">
              <a:rPr lang="en-US" smtClean="0"/>
              <a:t>10/30/2020</a:t>
            </a:fld>
            <a:endParaRPr lang="en-US" dirty="0"/>
          </a:p>
        </p:txBody>
      </p:sp>
      <p:sp>
        <p:nvSpPr>
          <p:cNvPr id="3" name="Footer Placeholder 2"/>
          <p:cNvSpPr>
            <a:spLocks noGrp="1"/>
          </p:cNvSpPr>
          <p:nvPr>
            <p:ph type="ftr" sz="quarter" idx="11"/>
          </p:nvPr>
        </p:nvSpPr>
        <p:spPr/>
        <p:txBody>
          <a:bodyPr/>
          <a:lstStyle/>
          <a:p>
            <a:r>
              <a:rPr lang="en-GB"/>
              <a:t>Patrick Brannac		www.SmashingScience.org &amp; for China www.SmashingScienceCN.org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BA8883-66CB-47BF-8EAD-99AD18E53440}" type="datetime1">
              <a:rPr lang="en-US" smtClean="0"/>
              <a:t>10/30/2020</a:t>
            </a:fld>
            <a:endParaRPr lang="en-US" dirty="0"/>
          </a:p>
        </p:txBody>
      </p:sp>
      <p:sp>
        <p:nvSpPr>
          <p:cNvPr id="6" name="Footer Placeholder 5"/>
          <p:cNvSpPr>
            <a:spLocks noGrp="1"/>
          </p:cNvSpPr>
          <p:nvPr>
            <p:ph type="ftr" sz="quarter" idx="11"/>
          </p:nvPr>
        </p:nvSpPr>
        <p:spPr/>
        <p:txBody>
          <a:bodyPr/>
          <a:lstStyle/>
          <a:p>
            <a:r>
              <a:rPr lang="en-GB"/>
              <a:t>Patrick Brannac		www.SmashingScience.org &amp; for China www.SmashingScienceCN.org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586AF2-8376-48B8-9574-694336C699D0}" type="datetime1">
              <a:rPr lang="en-US" smtClean="0"/>
              <a:t>10/30/2020</a:t>
            </a:fld>
            <a:endParaRPr lang="en-US" dirty="0"/>
          </a:p>
        </p:txBody>
      </p:sp>
      <p:sp>
        <p:nvSpPr>
          <p:cNvPr id="6" name="Footer Placeholder 5"/>
          <p:cNvSpPr>
            <a:spLocks noGrp="1"/>
          </p:cNvSpPr>
          <p:nvPr>
            <p:ph type="ftr" sz="quarter" idx="11"/>
          </p:nvPr>
        </p:nvSpPr>
        <p:spPr/>
        <p:txBody>
          <a:bodyPr/>
          <a:lstStyle/>
          <a:p>
            <a:r>
              <a:rPr lang="en-GB"/>
              <a:t>Patrick Brannac		www.SmashingScience.org &amp; for China www.SmashingScienceCN.org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DC701AE-9375-43BB-9D67-547D7656A12B}" type="datetime1">
              <a:rPr lang="en-US" smtClean="0"/>
              <a:t>10/30/2020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GB"/>
              <a:t>Patrick Brannac		www.SmashingScience.org &amp; for China www.SmashingScienceCN.org </a:t>
            </a:r>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dutopia.org/blog/scaffolding-lessons-six-strategies-rebecca-albe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edchange.org/multicultural/activities/fishbowl.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implypsychology.org/multiple-intelligences.html"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raduateprogram.org/2019/09/differentiated-instruction-strategies-to-use-in-the-classroom/" TargetMode="External"/><Relationship Id="rId2" Type="http://schemas.openxmlformats.org/officeDocument/2006/relationships/hyperlink" Target="https://www.teachhub.com/teaching-strategies/2014/09/differentiated-instruction-strategies-tiered-assignments/"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hyperlink" Target="https://www.teachhub.com/what-are-different-types-learners" TargetMode="External"/><Relationship Id="rId2" Type="http://schemas.openxmlformats.org/officeDocument/2006/relationships/hyperlink" Target="https://www.celt.iastate.edu/teaching/effective-teaching-practices/revised-blooms-taxonomy/"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waterloo.ca/centre-for-teaching-excellence/teaching-resources/teaching-tips/tips-students/self-directed-learning/self-directed-learning-learning-contracts"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roomtodiscover.com/small-group-instruction/" TargetMode="External"/><Relationship Id="rId3" Type="http://schemas.openxmlformats.org/officeDocument/2006/relationships/hyperlink" Target="https://www.thoughtco.com/think-tac-toe-strategy-for-differentiation-3110424" TargetMode="External"/><Relationship Id="rId7" Type="http://schemas.openxmlformats.org/officeDocument/2006/relationships/hyperlink" Target="gifted.tki.org.nz/assets/Uploads/files/Teaching-gifted-students-through-independent-study.pdf" TargetMode="External"/><Relationship Id="rId2" Type="http://schemas.openxmlformats.org/officeDocument/2006/relationships/hyperlink" Target="https://www.cultofpedagogy.com/wp-content/uploads/2014/11/Choice-Menus.pdf" TargetMode="External"/><Relationship Id="rId1" Type="http://schemas.openxmlformats.org/officeDocument/2006/relationships/slideLayout" Target="../slideLayouts/slideLayout2.xml"/><Relationship Id="rId6" Type="http://schemas.openxmlformats.org/officeDocument/2006/relationships/hyperlink" Target="https://gifted.tki.org.nz/assets/Uploads/files/Teaching-gifted-students-through-independent-study.pdf" TargetMode="External"/><Relationship Id="rId5" Type="http://schemas.openxmlformats.org/officeDocument/2006/relationships/hyperlink" Target="https://www.ncbi.nlm.nih.gov/pmc/articles/PMC1284398/pdf/12555907.pdf" TargetMode="External"/><Relationship Id="rId10" Type="http://schemas.openxmlformats.org/officeDocument/2006/relationships/image" Target="../media/image3.png"/><Relationship Id="rId4" Type="http://schemas.openxmlformats.org/officeDocument/2006/relationships/hyperlink" Target="https://www.interventioncentral.org/behavioral-interventions/motivation/activities-classroom" TargetMode="External"/><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researchgate.net/publication/331639221_AN_ACTION_RESEARCH_PROJECT_ON_INCREASING_STUDENTS'_INTERESTS_IN_ENGLISH_GRAMMAR_LESSONS_AT_A_STATE_UNIVERSITY_IN_TURKEY" TargetMode="External"/><Relationship Id="rId2" Type="http://schemas.openxmlformats.org/officeDocument/2006/relationships/hyperlink" Target="https://www.researchgate.net/publication/254305905_When_the_Rules_of_Discourse_Change_but_Nobody_Tells_You_Making_Sense_of_Mathematics_Learning_From_a_Commognitive_Standpoint"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crl.acrl.org/index.php/crl/article/view/16638/18084" TargetMode="External"/><Relationship Id="rId4" Type="http://schemas.openxmlformats.org/officeDocument/2006/relationships/hyperlink" Target="https://core.ac.uk/download/pdf/84456957.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minds-in-bloom.com/10-questioning-strategies-to/" TargetMode="External"/><Relationship Id="rId3" Type="http://schemas.openxmlformats.org/officeDocument/2006/relationships/hyperlink" Target="https://www.aaeteachers.org/index.php/professional-resources" TargetMode="External"/><Relationship Id="rId7" Type="http://schemas.openxmlformats.org/officeDocument/2006/relationships/hyperlink" Target="http://geoffpetty.com/training-materials/differentiation/" TargetMode="External"/><Relationship Id="rId2" Type="http://schemas.openxmlformats.org/officeDocument/2006/relationships/hyperlink" Target="https://content.collaborationincommon.org/file/bBicM4OSryjAb1WZdhLc/original" TargetMode="External"/><Relationship Id="rId1" Type="http://schemas.openxmlformats.org/officeDocument/2006/relationships/slideLayout" Target="../slideLayouts/slideLayout2.xml"/><Relationship Id="rId6" Type="http://schemas.openxmlformats.org/officeDocument/2006/relationships/hyperlink" Target="https://ies.ed.gov/aboutus/" TargetMode="External"/><Relationship Id="rId11" Type="http://schemas.openxmlformats.org/officeDocument/2006/relationships/image" Target="../media/image3.png"/><Relationship Id="rId5" Type="http://schemas.openxmlformats.org/officeDocument/2006/relationships/hyperlink" Target="https://ies.ed.gov/ncee/edlabs/projects/research_tools.asp" TargetMode="External"/><Relationship Id="rId10" Type="http://schemas.openxmlformats.org/officeDocument/2006/relationships/hyperlink" Target="https://belmontteach.wordpress.com/2014/01/23/better-questioning-thinking-about-thinking/" TargetMode="External"/><Relationship Id="rId4" Type="http://schemas.openxmlformats.org/officeDocument/2006/relationships/hyperlink" Target="https://www.cde.ca.gov/ci/cr/" TargetMode="External"/><Relationship Id="rId9" Type="http://schemas.openxmlformats.org/officeDocument/2006/relationships/hyperlink" Target="https://www.teachertoolkit.co.uk/2018/01/14/differentiation-what-works-and-why/"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giftedpage.org/resources/covid-19-resources/" TargetMode="External"/><Relationship Id="rId7" Type="http://schemas.openxmlformats.org/officeDocument/2006/relationships/hyperlink" Target="https://eric.ed.gov/?id=ED454678" TargetMode="External"/><Relationship Id="rId2" Type="http://schemas.openxmlformats.org/officeDocument/2006/relationships/hyperlink" Target="http://www.ascd.org/publications/books/100047/chapters/What-Is-Action-Research%C2%A2.aspx" TargetMode="External"/><Relationship Id="rId1" Type="http://schemas.openxmlformats.org/officeDocument/2006/relationships/slideLayout" Target="../slideLayouts/slideLayout2.xml"/><Relationship Id="rId6" Type="http://schemas.openxmlformats.org/officeDocument/2006/relationships/hyperlink" Target="https://podcasts.shelbyed.k12.al.us/lsherrell/files/2015/02/Differentiating-for-Gifted-Learners.pdf" TargetMode="External"/><Relationship Id="rId5" Type="http://schemas.openxmlformats.org/officeDocument/2006/relationships/hyperlink" Target="https://giftedandtalentedresourcesdirectory.com/" TargetMode="External"/><Relationship Id="rId4" Type="http://schemas.openxmlformats.org/officeDocument/2006/relationships/hyperlink" Target="https://differentiationcentral.com/what-is-differentiated-instructi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hyperlink" Target="mailto:sunny.qin@cic-edu.cn" TargetMode="External"/><Relationship Id="rId18" Type="http://schemas.openxmlformats.org/officeDocument/2006/relationships/hyperlink" Target="mailto:yonge.huang@cic-edu.cn" TargetMode="External"/><Relationship Id="rId26" Type="http://schemas.openxmlformats.org/officeDocument/2006/relationships/hyperlink" Target="mailto:zoe.huang@ulink.cn" TargetMode="External"/><Relationship Id="rId39" Type="http://schemas.openxmlformats.org/officeDocument/2006/relationships/hyperlink" Target="mailto:louis_diang.a@cic-edu.cn" TargetMode="External"/><Relationship Id="rId21" Type="http://schemas.openxmlformats.org/officeDocument/2006/relationships/hyperlink" Target="mailto:xiaojin.zeng@cic-edu.cn" TargetMode="External"/><Relationship Id="rId34" Type="http://schemas.openxmlformats.org/officeDocument/2006/relationships/hyperlink" Target="mailto:Sophie.xu@ulink.cn" TargetMode="External"/><Relationship Id="rId42" Type="http://schemas.openxmlformats.org/officeDocument/2006/relationships/hyperlink" Target="mailto:adam.liu@ulink.cn" TargetMode="External"/><Relationship Id="rId47" Type="http://schemas.openxmlformats.org/officeDocument/2006/relationships/hyperlink" Target="mailto:darren.he@cic-edu.cn" TargetMode="External"/><Relationship Id="rId50" Type="http://schemas.openxmlformats.org/officeDocument/2006/relationships/hyperlink" Target="mailto:weizhi_xu@cic-edu.cn" TargetMode="External"/><Relationship Id="rId55" Type="http://schemas.openxmlformats.org/officeDocument/2006/relationships/hyperlink" Target="mailto:sharyn.loy@ulink.cn" TargetMode="External"/><Relationship Id="rId63" Type="http://schemas.openxmlformats.org/officeDocument/2006/relationships/hyperlink" Target="mailto:tura.tigist@cic-edu.cn" TargetMode="External"/><Relationship Id="rId68" Type="http://schemas.openxmlformats.org/officeDocument/2006/relationships/hyperlink" Target="mailto:huasu_xu@cic-edu.cn" TargetMode="External"/><Relationship Id="rId76" Type="http://schemas.openxmlformats.org/officeDocument/2006/relationships/hyperlink" Target="mailto:fergal.mcgee@cic-edu.cn" TargetMode="External"/><Relationship Id="rId84" Type="http://schemas.openxmlformats.org/officeDocument/2006/relationships/hyperlink" Target="mailto:vicky.mu@cic-edu.cn" TargetMode="External"/><Relationship Id="rId89" Type="http://schemas.openxmlformats.org/officeDocument/2006/relationships/hyperlink" Target="mailto:vicky_jiang@cic-edu.cn" TargetMode="External"/><Relationship Id="rId7" Type="http://schemas.openxmlformats.org/officeDocument/2006/relationships/hyperlink" Target="mailto:wenbo_ye@cic-edu.cn" TargetMode="External"/><Relationship Id="rId71" Type="http://schemas.openxmlformats.org/officeDocument/2006/relationships/hyperlink" Target="mailto:erlinda.fabriaga@cic-edu.cn" TargetMode="External"/><Relationship Id="rId2" Type="http://schemas.openxmlformats.org/officeDocument/2006/relationships/hyperlink" Target="mailto:arya_chinna@cic-edu.cn" TargetMode="External"/><Relationship Id="rId16" Type="http://schemas.openxmlformats.org/officeDocument/2006/relationships/hyperlink" Target="mailto:tito.eguia@ulink.cn" TargetMode="External"/><Relationship Id="rId29" Type="http://schemas.openxmlformats.org/officeDocument/2006/relationships/hyperlink" Target="mailto:phoebe_guo@cic-edu.cn" TargetMode="External"/><Relationship Id="rId11" Type="http://schemas.openxmlformats.org/officeDocument/2006/relationships/hyperlink" Target="mailto:al.pabelic@ulink.cn" TargetMode="External"/><Relationship Id="rId24" Type="http://schemas.openxmlformats.org/officeDocument/2006/relationships/hyperlink" Target="mailto:michael_falvella@cic-edu.cn" TargetMode="External"/><Relationship Id="rId32" Type="http://schemas.openxmlformats.org/officeDocument/2006/relationships/hyperlink" Target="mailto:irina_banari@cic-edu.cn" TargetMode="External"/><Relationship Id="rId37" Type="http://schemas.openxmlformats.org/officeDocument/2006/relationships/hyperlink" Target="mailto:sean.qian@ulink.cn" TargetMode="External"/><Relationship Id="rId40" Type="http://schemas.openxmlformats.org/officeDocument/2006/relationships/hyperlink" Target="mailto:ana.silva@ulink.cn" TargetMode="External"/><Relationship Id="rId45" Type="http://schemas.openxmlformats.org/officeDocument/2006/relationships/hyperlink" Target="mailto:sam.simona@cic-edu.cn" TargetMode="External"/><Relationship Id="rId53" Type="http://schemas.openxmlformats.org/officeDocument/2006/relationships/hyperlink" Target="mailto:penny.liu@ulink.cn" TargetMode="External"/><Relationship Id="rId58" Type="http://schemas.openxmlformats.org/officeDocument/2006/relationships/hyperlink" Target="mailto:sean.daniel@cic-edu.cn" TargetMode="External"/><Relationship Id="rId66" Type="http://schemas.openxmlformats.org/officeDocument/2006/relationships/hyperlink" Target="mailto:rutendo.mabunu@ulink.cn" TargetMode="External"/><Relationship Id="rId74" Type="http://schemas.openxmlformats.org/officeDocument/2006/relationships/hyperlink" Target="mailto:sherry_hu@cic-edu.cn" TargetMode="External"/><Relationship Id="rId79" Type="http://schemas.openxmlformats.org/officeDocument/2006/relationships/hyperlink" Target="mailto:fiona_fan@cic-edu.cn" TargetMode="External"/><Relationship Id="rId87" Type="http://schemas.openxmlformats.org/officeDocument/2006/relationships/hyperlink" Target="mailto:yingnan.wang@cic-edu.cn" TargetMode="External"/><Relationship Id="rId5" Type="http://schemas.openxmlformats.org/officeDocument/2006/relationships/hyperlink" Target="mailto:lucy.liu@ulink.cn" TargetMode="External"/><Relationship Id="rId61" Type="http://schemas.openxmlformats.org/officeDocument/2006/relationships/hyperlink" Target="mailto:jim_zhang@cic-edu.cn" TargetMode="External"/><Relationship Id="rId82" Type="http://schemas.openxmlformats.org/officeDocument/2006/relationships/hyperlink" Target="mailto:angela_zhu@cic-edu.cn" TargetMode="External"/><Relationship Id="rId90" Type="http://schemas.openxmlformats.org/officeDocument/2006/relationships/image" Target="../media/image3.png"/><Relationship Id="rId19" Type="http://schemas.openxmlformats.org/officeDocument/2006/relationships/hyperlink" Target="mailto:charlie_shao@cic-edu.cn" TargetMode="External"/><Relationship Id="rId4" Type="http://schemas.openxmlformats.org/officeDocument/2006/relationships/hyperlink" Target="mailto:irene.tsindos@cic-edu.cn" TargetMode="External"/><Relationship Id="rId9" Type="http://schemas.openxmlformats.org/officeDocument/2006/relationships/hyperlink" Target="mailto:wei.emile@ulink.cn" TargetMode="External"/><Relationship Id="rId14" Type="http://schemas.openxmlformats.org/officeDocument/2006/relationships/hyperlink" Target="mailto:amy.mei@cic-edu.cn" TargetMode="External"/><Relationship Id="rId22" Type="http://schemas.openxmlformats.org/officeDocument/2006/relationships/hyperlink" Target="mailto:laura.jiang@ulink.cn" TargetMode="External"/><Relationship Id="rId27" Type="http://schemas.openxmlformats.org/officeDocument/2006/relationships/hyperlink" Target="mailto:mio_eco@sina.com" TargetMode="External"/><Relationship Id="rId30" Type="http://schemas.openxmlformats.org/officeDocument/2006/relationships/hyperlink" Target="mailto:jing.zhang@ulink.cn" TargetMode="External"/><Relationship Id="rId35" Type="http://schemas.openxmlformats.org/officeDocument/2006/relationships/hyperlink" Target="mailto:elline_tao@cic-edu.cn" TargetMode="External"/><Relationship Id="rId43" Type="http://schemas.openxmlformats.org/officeDocument/2006/relationships/hyperlink" Target="mailto:hui_xu@cic-edu.cn" TargetMode="External"/><Relationship Id="rId48" Type="http://schemas.openxmlformats.org/officeDocument/2006/relationships/hyperlink" Target="mailto:lucy_yu@cici-edu.cn" TargetMode="External"/><Relationship Id="rId56" Type="http://schemas.openxmlformats.org/officeDocument/2006/relationships/hyperlink" Target="mailto:Doohee.kim@cic-edu.cn" TargetMode="External"/><Relationship Id="rId64" Type="http://schemas.openxmlformats.org/officeDocument/2006/relationships/hyperlink" Target="mailto:guilherme.koeppel@ulink.cn" TargetMode="External"/><Relationship Id="rId69" Type="http://schemas.openxmlformats.org/officeDocument/2006/relationships/hyperlink" Target="mailto:shang.jin@cic-edu.cn" TargetMode="External"/><Relationship Id="rId77" Type="http://schemas.openxmlformats.org/officeDocument/2006/relationships/hyperlink" Target="mailto:rain_xu@cic-edu.cn" TargetMode="External"/><Relationship Id="rId8" Type="http://schemas.openxmlformats.org/officeDocument/2006/relationships/hyperlink" Target="mailto:edith.wang@ulink.cn" TargetMode="External"/><Relationship Id="rId51" Type="http://schemas.openxmlformats.org/officeDocument/2006/relationships/hyperlink" Target="mailto:grace_lin@cic-edu.cn" TargetMode="External"/><Relationship Id="rId72" Type="http://schemas.openxmlformats.org/officeDocument/2006/relationships/hyperlink" Target="mailto:selina.lyu@ulink.cn" TargetMode="External"/><Relationship Id="rId80" Type="http://schemas.openxmlformats.org/officeDocument/2006/relationships/hyperlink" Target="mailto:betty_liyixiao@cic-edu.cn" TargetMode="External"/><Relationship Id="rId85" Type="http://schemas.openxmlformats.org/officeDocument/2006/relationships/hyperlink" Target="mailto:rebecca.li@ulink.cn" TargetMode="External"/><Relationship Id="rId3" Type="http://schemas.openxmlformats.org/officeDocument/2006/relationships/hyperlink" Target="mailto:wei.yue@ulink.cn" TargetMode="External"/><Relationship Id="rId12" Type="http://schemas.openxmlformats.org/officeDocument/2006/relationships/hyperlink" Target="mailto:elin.morris@ulink.cn" TargetMode="External"/><Relationship Id="rId17" Type="http://schemas.openxmlformats.org/officeDocument/2006/relationships/hyperlink" Target="mailto:tingting_li@cic-edu.cn" TargetMode="External"/><Relationship Id="rId25" Type="http://schemas.openxmlformats.org/officeDocument/2006/relationships/hyperlink" Target="mailto:lance.farrelly@ulink.cn" TargetMode="External"/><Relationship Id="rId33" Type="http://schemas.openxmlformats.org/officeDocument/2006/relationships/hyperlink" Target="mailto:tiago.silva@ulink.cn" TargetMode="External"/><Relationship Id="rId38" Type="http://schemas.openxmlformats.org/officeDocument/2006/relationships/hyperlink" Target="mailto:darjes.roland@cic-edu.cn" TargetMode="External"/><Relationship Id="rId46" Type="http://schemas.openxmlformats.org/officeDocument/2006/relationships/hyperlink" Target="mailto:erin.gorelick@ulink.cn" TargetMode="External"/><Relationship Id="rId59" Type="http://schemas.openxmlformats.org/officeDocument/2006/relationships/hyperlink" Target="mailto:muzafar.malikov@cic-edu.cn" TargetMode="External"/><Relationship Id="rId67" Type="http://schemas.openxmlformats.org/officeDocument/2006/relationships/hyperlink" Target="mailto:annie.manumailagi@cic-edu.cn" TargetMode="External"/><Relationship Id="rId20" Type="http://schemas.openxmlformats.org/officeDocument/2006/relationships/hyperlink" Target="mailto:maria.samblaseno@ulink.cn" TargetMode="External"/><Relationship Id="rId41" Type="http://schemas.openxmlformats.org/officeDocument/2006/relationships/hyperlink" Target="mailto:merlin.zhuo@ulink.cn" TargetMode="External"/><Relationship Id="rId54" Type="http://schemas.openxmlformats.org/officeDocument/2006/relationships/hyperlink" Target="mailto:yanming.tan@ulink.cn" TargetMode="External"/><Relationship Id="rId62" Type="http://schemas.openxmlformats.org/officeDocument/2006/relationships/hyperlink" Target="mailto:sunny_kim@cic-edu.cn" TargetMode="External"/><Relationship Id="rId70" Type="http://schemas.openxmlformats.org/officeDocument/2006/relationships/hyperlink" Target="mailto:helen.wang@ulink.cn" TargetMode="External"/><Relationship Id="rId75" Type="http://schemas.openxmlformats.org/officeDocument/2006/relationships/hyperlink" Target="mailto:crystal.chen@ulink.cn" TargetMode="External"/><Relationship Id="rId83" Type="http://schemas.openxmlformats.org/officeDocument/2006/relationships/hyperlink" Target="mailto:sophie_zhong@cic-edu.cn" TargetMode="External"/><Relationship Id="rId88" Type="http://schemas.openxmlformats.org/officeDocument/2006/relationships/hyperlink" Target="mailto:miguel.oliveira@ulink.cn" TargetMode="External"/><Relationship Id="rId1" Type="http://schemas.openxmlformats.org/officeDocument/2006/relationships/slideLayout" Target="../slideLayouts/slideLayout2.xml"/><Relationship Id="rId6" Type="http://schemas.openxmlformats.org/officeDocument/2006/relationships/hyperlink" Target="mailto:yan.chen@cic-edu.cn" TargetMode="External"/><Relationship Id="rId15" Type="http://schemas.openxmlformats.org/officeDocument/2006/relationships/hyperlink" Target="mailto:jack.li@cic-edu.cn" TargetMode="External"/><Relationship Id="rId23" Type="http://schemas.openxmlformats.org/officeDocument/2006/relationships/hyperlink" Target="mailto:Lisa.Wu@cic-edu.cn" TargetMode="External"/><Relationship Id="rId28" Type="http://schemas.openxmlformats.org/officeDocument/2006/relationships/hyperlink" Target="mailto:robert.jewison@cic-edu.cn" TargetMode="External"/><Relationship Id="rId36" Type="http://schemas.openxmlformats.org/officeDocument/2006/relationships/hyperlink" Target="mailto:aj.zhao@ulink.cn" TargetMode="External"/><Relationship Id="rId49" Type="http://schemas.openxmlformats.org/officeDocument/2006/relationships/hyperlink" Target="mailto:myko.li@cic-edu.cn" TargetMode="External"/><Relationship Id="rId57" Type="http://schemas.openxmlformats.org/officeDocument/2006/relationships/hyperlink" Target="mailto:kelly.liu@ulink.cn" TargetMode="External"/><Relationship Id="rId10" Type="http://schemas.openxmlformats.org/officeDocument/2006/relationships/hyperlink" Target="mailto:patrick.meinel@ulink.cn" TargetMode="External"/><Relationship Id="rId31" Type="http://schemas.openxmlformats.org/officeDocument/2006/relationships/hyperlink" Target="mailto:Jessica.Liang@cic-edu.cn" TargetMode="External"/><Relationship Id="rId44" Type="http://schemas.openxmlformats.org/officeDocument/2006/relationships/hyperlink" Target="mailto:carwyn.ball@ulink.cn" TargetMode="External"/><Relationship Id="rId52" Type="http://schemas.openxmlformats.org/officeDocument/2006/relationships/hyperlink" Target="mailto:marius.bodochi@ulink.cn" TargetMode="External"/><Relationship Id="rId60" Type="http://schemas.openxmlformats.org/officeDocument/2006/relationships/hyperlink" Target="mailto:Maggie_hu@cic-edu.cn" TargetMode="External"/><Relationship Id="rId65" Type="http://schemas.openxmlformats.org/officeDocument/2006/relationships/hyperlink" Target="mailto:mingyi_cai@cic-edu.cn" TargetMode="External"/><Relationship Id="rId73" Type="http://schemas.openxmlformats.org/officeDocument/2006/relationships/hyperlink" Target="mailto:cameron.william@cic-edu.cn" TargetMode="External"/><Relationship Id="rId78" Type="http://schemas.openxmlformats.org/officeDocument/2006/relationships/hyperlink" Target="mailto:elizabeth@cic-edu.cn" TargetMode="External"/><Relationship Id="rId81" Type="http://schemas.openxmlformats.org/officeDocument/2006/relationships/hyperlink" Target="mailto:michael.donovan@ulink.cn" TargetMode="External"/><Relationship Id="rId86" Type="http://schemas.openxmlformats.org/officeDocument/2006/relationships/hyperlink" Target="mailto:hongyun_li@cic-edu.c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uwaterloo.ca/centre-for-teaching-excellence/teaching-resources/teaching-tips/tips-students/self-directed-learning/self-directed-learning-learning-contracts" TargetMode="External"/><Relationship Id="rId3" Type="http://schemas.openxmlformats.org/officeDocument/2006/relationships/hyperlink" Target="http://www.readwritethink.org/professional-development/strategy-guides/using-raft-writing-strategy-30625.html" TargetMode="External"/><Relationship Id="rId7" Type="http://schemas.openxmlformats.org/officeDocument/2006/relationships/hyperlink" Target="https://www.teachhub.com/teaching-strategies/2014/09/differentiated-instruction-strategies-tiered-assignments/" TargetMode="External"/><Relationship Id="rId2" Type="http://schemas.openxmlformats.org/officeDocument/2006/relationships/hyperlink" Target="https://www.scholastic.com/teachers/articles/teaching-content/new-approach-learning-centers/" TargetMode="External"/><Relationship Id="rId1" Type="http://schemas.openxmlformats.org/officeDocument/2006/relationships/slideLayout" Target="../slideLayouts/slideLayout2.xml"/><Relationship Id="rId6" Type="http://schemas.openxmlformats.org/officeDocument/2006/relationships/hyperlink" Target="https://www.simplypsychology.org/multiple-intelligences.html" TargetMode="External"/><Relationship Id="rId5" Type="http://schemas.openxmlformats.org/officeDocument/2006/relationships/hyperlink" Target="https://www.edutopia.org/blog/scaffolding-lessons-six-strategies-rebecca-alber" TargetMode="External"/><Relationship Id="rId10" Type="http://schemas.openxmlformats.org/officeDocument/2006/relationships/image" Target="../media/image3.png"/><Relationship Id="rId4" Type="http://schemas.openxmlformats.org/officeDocument/2006/relationships/hyperlink" Target="https://www.eduplace.com/graphicorganizer/" TargetMode="External"/><Relationship Id="rId9"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scholastic.com/teachers/articles/teaching-content/new-approach-learning-center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readwritethink.org/classroom-resources/lesson-plans/choosing-best-verb-active-280.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eduplace.com/graphicorganizer/"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814CE-4AA2-41EB-8357-BF133640E5F2}"/>
              </a:ext>
            </a:extLst>
          </p:cNvPr>
          <p:cNvSpPr>
            <a:spLocks noGrp="1"/>
          </p:cNvSpPr>
          <p:nvPr>
            <p:ph type="ctrTitle"/>
          </p:nvPr>
        </p:nvSpPr>
        <p:spPr>
          <a:xfrm>
            <a:off x="1459230" y="1026165"/>
            <a:ext cx="9448800" cy="1825096"/>
          </a:xfrm>
        </p:spPr>
        <p:txBody>
          <a:bodyPr>
            <a:normAutofit fontScale="90000"/>
          </a:bodyPr>
          <a:lstStyle/>
          <a:p>
            <a:r>
              <a:rPr lang="en-US" dirty="0"/>
              <a:t>Professional Learning Communities: 2</a:t>
            </a:r>
            <a:r>
              <a:rPr lang="en-US" baseline="30000" dirty="0"/>
              <a:t>nd</a:t>
            </a:r>
            <a:r>
              <a:rPr lang="en-US" dirty="0"/>
              <a:t> Meeting</a:t>
            </a:r>
            <a:endParaRPr lang="en-GB" dirty="0"/>
          </a:p>
        </p:txBody>
      </p:sp>
      <p:sp>
        <p:nvSpPr>
          <p:cNvPr id="3" name="Subtitle 2">
            <a:extLst>
              <a:ext uri="{FF2B5EF4-FFF2-40B4-BE49-F238E27FC236}">
                <a16:creationId xmlns:a16="http://schemas.microsoft.com/office/drawing/2014/main" id="{376F075D-1ECB-40B7-8204-865FBECF0DC1}"/>
              </a:ext>
            </a:extLst>
          </p:cNvPr>
          <p:cNvSpPr>
            <a:spLocks noGrp="1"/>
          </p:cNvSpPr>
          <p:nvPr>
            <p:ph type="subTitle" idx="1"/>
          </p:nvPr>
        </p:nvSpPr>
        <p:spPr>
          <a:xfrm>
            <a:off x="1459230" y="2851261"/>
            <a:ext cx="9624060" cy="2345690"/>
          </a:xfrm>
        </p:spPr>
        <p:txBody>
          <a:bodyPr>
            <a:normAutofit/>
          </a:bodyPr>
          <a:lstStyle/>
          <a:p>
            <a:r>
              <a:rPr lang="en-US" sz="5400" b="1" dirty="0">
                <a:effectLst/>
                <a:latin typeface="Calibri"/>
                <a:ea typeface="Times New Roman"/>
                <a:cs typeface="Calibri"/>
              </a:rPr>
              <a:t>How can differentiation be used to ensure the needs of all students are being met? </a:t>
            </a:r>
            <a:endParaRPr lang="en-US" sz="4800" b="1" dirty="0">
              <a:effectLst/>
              <a:latin typeface="Calibri"/>
              <a:ea typeface="Calibri"/>
              <a:cs typeface="Times New Roman"/>
            </a:endParaRPr>
          </a:p>
        </p:txBody>
      </p:sp>
      <p:sp>
        <p:nvSpPr>
          <p:cNvPr id="4" name="Footer Placeholder 3">
            <a:extLst>
              <a:ext uri="{FF2B5EF4-FFF2-40B4-BE49-F238E27FC236}">
                <a16:creationId xmlns:a16="http://schemas.microsoft.com/office/drawing/2014/main" id="{BB5792C6-97B2-4A91-9E33-E5736783DE1F}"/>
              </a:ext>
            </a:extLst>
          </p:cNvPr>
          <p:cNvSpPr>
            <a:spLocks noGrp="1"/>
          </p:cNvSpPr>
          <p:nvPr>
            <p:ph type="ftr" sz="quarter" idx="11"/>
          </p:nvPr>
        </p:nvSpPr>
        <p:spPr>
          <a:xfrm>
            <a:off x="6659536" y="6402070"/>
            <a:ext cx="5058409" cy="365125"/>
          </a:xfrm>
        </p:spPr>
        <p:txBody>
          <a:bodyPr/>
          <a:lstStyle/>
          <a:p>
            <a:r>
              <a:rPr lang="en-GB"/>
              <a:t>Patrick Brannac		www.SmashingScience.org &amp; for China www.SmashingScienceCN.org </a:t>
            </a:r>
            <a:endParaRPr lang="en-US" dirty="0"/>
          </a:p>
        </p:txBody>
      </p:sp>
      <p:pic>
        <p:nvPicPr>
          <p:cNvPr id="5" name="Picture 4">
            <a:extLst>
              <a:ext uri="{FF2B5EF4-FFF2-40B4-BE49-F238E27FC236}">
                <a16:creationId xmlns:a16="http://schemas.microsoft.com/office/drawing/2014/main" id="{6D4EB960-BB0C-49D1-ADA5-0145A393B0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983564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4F35-7A6C-4F9A-881F-B67EB7335ADB}"/>
              </a:ext>
            </a:extLst>
          </p:cNvPr>
          <p:cNvSpPr>
            <a:spLocks noGrp="1"/>
          </p:cNvSpPr>
          <p:nvPr>
            <p:ph type="title"/>
          </p:nvPr>
        </p:nvSpPr>
        <p:spPr>
          <a:xfrm>
            <a:off x="2586446" y="764373"/>
            <a:ext cx="8919754" cy="1293028"/>
          </a:xfrm>
        </p:spPr>
        <p:txBody>
          <a:bodyPr/>
          <a:lstStyle/>
          <a:p>
            <a:r>
              <a:rPr lang="en-GB" sz="4000" b="0" i="0" u="none" strike="noStrike" baseline="0" dirty="0">
                <a:latin typeface="Times New Roman" panose="02020603050405020304" pitchFamily="18" charset="0"/>
                <a:hlinkClick r:id="rId2"/>
              </a:rPr>
              <a:t>4. Scaffolded Reading/Writing</a:t>
            </a:r>
            <a:endParaRPr lang="en-GB" dirty="0"/>
          </a:p>
        </p:txBody>
      </p:sp>
      <p:sp>
        <p:nvSpPr>
          <p:cNvPr id="3" name="Content Placeholder 2">
            <a:extLst>
              <a:ext uri="{FF2B5EF4-FFF2-40B4-BE49-F238E27FC236}">
                <a16:creationId xmlns:a16="http://schemas.microsoft.com/office/drawing/2014/main" id="{2D45B372-5218-492A-83A4-EF14AB979411}"/>
              </a:ext>
            </a:extLst>
          </p:cNvPr>
          <p:cNvSpPr>
            <a:spLocks noGrp="1"/>
          </p:cNvSpPr>
          <p:nvPr>
            <p:ph idx="1"/>
          </p:nvPr>
        </p:nvSpPr>
        <p:spPr/>
        <p:txBody>
          <a:bodyPr/>
          <a:lstStyle/>
          <a:p>
            <a:pPr marL="457200" indent="-457200">
              <a:buFont typeface="+mj-lt"/>
              <a:buAutoNum type="arabicPeriod"/>
            </a:pPr>
            <a:r>
              <a:rPr lang="en-GB" sz="3600" b="1" i="0" cap="all" dirty="0">
                <a:solidFill>
                  <a:srgbClr val="333333"/>
                </a:solidFill>
                <a:effectLst/>
                <a:latin typeface="canada-type-gibson"/>
              </a:rPr>
              <a:t>SHOW AND TELL</a:t>
            </a:r>
          </a:p>
          <a:p>
            <a:pPr marL="457200" indent="-457200">
              <a:buFont typeface="+mj-lt"/>
              <a:buAutoNum type="arabicPeriod"/>
            </a:pPr>
            <a:r>
              <a:rPr lang="en-GB" sz="3600" b="1" i="0" cap="all" dirty="0">
                <a:solidFill>
                  <a:srgbClr val="333333"/>
                </a:solidFill>
                <a:effectLst/>
                <a:latin typeface="canada-type-gibson"/>
              </a:rPr>
              <a:t>TAP INTO PRIOR KNOWLEDGE</a:t>
            </a:r>
          </a:p>
          <a:p>
            <a:pPr marL="457200" indent="-457200">
              <a:buFont typeface="+mj-lt"/>
              <a:buAutoNum type="arabicPeriod"/>
            </a:pPr>
            <a:r>
              <a:rPr lang="en-GB" sz="3600" b="1" i="0" cap="all" dirty="0">
                <a:solidFill>
                  <a:srgbClr val="333333"/>
                </a:solidFill>
                <a:effectLst/>
                <a:latin typeface="canada-type-gibson"/>
              </a:rPr>
              <a:t>GIVE TIME TO TALK</a:t>
            </a:r>
          </a:p>
          <a:p>
            <a:pPr marL="457200" indent="-457200">
              <a:buFont typeface="+mj-lt"/>
              <a:buAutoNum type="arabicPeriod"/>
            </a:pPr>
            <a:r>
              <a:rPr lang="en-GB" sz="3600" b="1" i="0" cap="all" dirty="0">
                <a:solidFill>
                  <a:srgbClr val="333333"/>
                </a:solidFill>
                <a:effectLst/>
                <a:latin typeface="canada-type-gibson"/>
              </a:rPr>
              <a:t>PRE-TEACH VOCABULARY</a:t>
            </a:r>
          </a:p>
          <a:p>
            <a:pPr marL="457200" indent="-457200">
              <a:buFont typeface="+mj-lt"/>
              <a:buAutoNum type="arabicPeriod"/>
            </a:pPr>
            <a:r>
              <a:rPr lang="en-GB" sz="3600" b="1" i="0" cap="all" dirty="0">
                <a:solidFill>
                  <a:srgbClr val="333333"/>
                </a:solidFill>
                <a:effectLst/>
                <a:latin typeface="canada-type-gibson"/>
              </a:rPr>
              <a:t>USE VISUAL AIDS</a:t>
            </a:r>
          </a:p>
          <a:p>
            <a:pPr marL="457200" indent="-457200">
              <a:buFont typeface="+mj-lt"/>
              <a:buAutoNum type="arabicPeriod"/>
            </a:pPr>
            <a:r>
              <a:rPr lang="en-GB" sz="3600" b="1" i="0" cap="all" dirty="0">
                <a:solidFill>
                  <a:srgbClr val="333333"/>
                </a:solidFill>
                <a:effectLst/>
                <a:latin typeface="canada-type-gibson"/>
              </a:rPr>
              <a:t>PAUSE, ASK QUESTIONS, PAUSE, REVIEW</a:t>
            </a:r>
          </a:p>
          <a:p>
            <a:endParaRPr lang="en-GB" dirty="0"/>
          </a:p>
        </p:txBody>
      </p:sp>
      <p:sp>
        <p:nvSpPr>
          <p:cNvPr id="4" name="Footer Placeholder 3">
            <a:extLst>
              <a:ext uri="{FF2B5EF4-FFF2-40B4-BE49-F238E27FC236}">
                <a16:creationId xmlns:a16="http://schemas.microsoft.com/office/drawing/2014/main" id="{1260DC43-067B-46DC-B2E1-633ACF19B63E}"/>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6" name="Picture 5">
            <a:extLst>
              <a:ext uri="{FF2B5EF4-FFF2-40B4-BE49-F238E27FC236}">
                <a16:creationId xmlns:a16="http://schemas.microsoft.com/office/drawing/2014/main" id="{BC620D27-3CE4-4F40-9987-58859AF6327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679342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51E2E-9FC2-4355-94C0-B7E7EED94A22}"/>
              </a:ext>
            </a:extLst>
          </p:cNvPr>
          <p:cNvSpPr>
            <a:spLocks noGrp="1"/>
          </p:cNvSpPr>
          <p:nvPr>
            <p:ph type="title"/>
          </p:nvPr>
        </p:nvSpPr>
        <p:spPr/>
        <p:txBody>
          <a:bodyPr/>
          <a:lstStyle/>
          <a:p>
            <a:r>
              <a:rPr lang="en-GB" dirty="0">
                <a:hlinkClick r:id="rId2"/>
              </a:rPr>
              <a:t>Scaffolded work – Show and tell</a:t>
            </a:r>
            <a:endParaRPr lang="en-GB" dirty="0"/>
          </a:p>
        </p:txBody>
      </p:sp>
      <p:sp>
        <p:nvSpPr>
          <p:cNvPr id="3" name="Content Placeholder 2">
            <a:extLst>
              <a:ext uri="{FF2B5EF4-FFF2-40B4-BE49-F238E27FC236}">
                <a16:creationId xmlns:a16="http://schemas.microsoft.com/office/drawing/2014/main" id="{903AD8BB-DD28-4568-9125-CB3D52ABA3AD}"/>
              </a:ext>
            </a:extLst>
          </p:cNvPr>
          <p:cNvSpPr>
            <a:spLocks noGrp="1"/>
          </p:cNvSpPr>
          <p:nvPr>
            <p:ph idx="1"/>
          </p:nvPr>
        </p:nvSpPr>
        <p:spPr/>
        <p:txBody>
          <a:bodyPr>
            <a:normAutofit fontScale="92500" lnSpcReduction="10000"/>
          </a:bodyPr>
          <a:lstStyle/>
          <a:p>
            <a:pPr marL="0" indent="0" algn="l">
              <a:buNone/>
            </a:pPr>
            <a:r>
              <a:rPr lang="en-GB" sz="3200" b="1" i="0" dirty="0">
                <a:solidFill>
                  <a:srgbClr val="000000"/>
                </a:solidFill>
                <a:effectLst/>
                <a:latin typeface="Tahoma" panose="020B0604030504040204" pitchFamily="34" charset="0"/>
              </a:rPr>
              <a:t>Student Fishbowl</a:t>
            </a:r>
            <a:endParaRPr lang="en-GB" sz="3200" b="0" i="0" dirty="0">
              <a:solidFill>
                <a:srgbClr val="000000"/>
              </a:solidFill>
              <a:effectLst/>
              <a:latin typeface="Arial" panose="020B0604020202020204" pitchFamily="34" charset="0"/>
            </a:endParaRPr>
          </a:p>
          <a:p>
            <a:pPr algn="l"/>
            <a:r>
              <a:rPr lang="en-GB" sz="3200" b="0" i="0" dirty="0">
                <a:solidFill>
                  <a:srgbClr val="000000"/>
                </a:solidFill>
                <a:effectLst/>
                <a:latin typeface="Arial" panose="020B0604020202020204" pitchFamily="34" charset="0"/>
              </a:rPr>
              <a:t>This activity requires 60-90 minutes.</a:t>
            </a:r>
          </a:p>
          <a:p>
            <a:pPr marL="0" indent="0" algn="l">
              <a:buNone/>
            </a:pPr>
            <a:r>
              <a:rPr lang="en-GB" sz="3200" b="1" i="0" dirty="0">
                <a:solidFill>
                  <a:srgbClr val="000000"/>
                </a:solidFill>
                <a:effectLst/>
                <a:latin typeface="Arial" panose="020B0604020202020204" pitchFamily="34" charset="0"/>
              </a:rPr>
              <a:t>Purpose:</a:t>
            </a:r>
            <a:endParaRPr lang="en-GB" sz="3200" b="0" i="0" dirty="0">
              <a:solidFill>
                <a:srgbClr val="000000"/>
              </a:solidFill>
              <a:effectLst/>
              <a:latin typeface="Arial" panose="020B0604020202020204" pitchFamily="34" charset="0"/>
            </a:endParaRPr>
          </a:p>
          <a:p>
            <a:pPr algn="l"/>
            <a:r>
              <a:rPr lang="en-GB" sz="3200" b="0" i="0" dirty="0">
                <a:solidFill>
                  <a:srgbClr val="000000"/>
                </a:solidFill>
                <a:effectLst/>
                <a:latin typeface="Arial" panose="020B0604020202020204" pitchFamily="34" charset="0"/>
              </a:rPr>
              <a:t>Fishbowl activities force participants to listen actively to the experiences and perspectives of a specific group of people. A student fishbowl gives pre-service and in-service educators an opportunity to hear the experiences, ideas, and feedback of current students while giving the students an opportunity to be active in the dialogue on educational equity.</a:t>
            </a:r>
          </a:p>
          <a:p>
            <a:endParaRPr lang="en-GB" sz="3200" dirty="0"/>
          </a:p>
        </p:txBody>
      </p:sp>
      <p:sp>
        <p:nvSpPr>
          <p:cNvPr id="4" name="Footer Placeholder 3">
            <a:extLst>
              <a:ext uri="{FF2B5EF4-FFF2-40B4-BE49-F238E27FC236}">
                <a16:creationId xmlns:a16="http://schemas.microsoft.com/office/drawing/2014/main" id="{9D0EB02B-33BE-4BD3-B278-C79F104F90A4}"/>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6" name="Picture 5">
            <a:extLst>
              <a:ext uri="{FF2B5EF4-FFF2-40B4-BE49-F238E27FC236}">
                <a16:creationId xmlns:a16="http://schemas.microsoft.com/office/drawing/2014/main" id="{60F2A942-22FA-4FBB-8ADD-AB9479DE919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4255743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015324-98EE-4370-8001-85C1278A1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4E49BFF-40A2-4616-8638-9CBE4EC1F6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11E7AFCE-3B4F-4E59-A7C7-36820229459D}"/>
              </a:ext>
            </a:extLst>
          </p:cNvPr>
          <p:cNvSpPr>
            <a:spLocks noGrp="1"/>
          </p:cNvSpPr>
          <p:nvPr>
            <p:ph type="title"/>
          </p:nvPr>
        </p:nvSpPr>
        <p:spPr>
          <a:xfrm>
            <a:off x="685800" y="2946921"/>
            <a:ext cx="3977639" cy="964155"/>
          </a:xfrm>
        </p:spPr>
        <p:txBody>
          <a:bodyPr anchor="b">
            <a:normAutofit fontScale="90000"/>
          </a:bodyPr>
          <a:lstStyle/>
          <a:p>
            <a:pPr algn="l"/>
            <a:r>
              <a:rPr lang="en-GB" sz="3200" b="0" i="0" u="none" strike="noStrike" baseline="0" dirty="0">
                <a:latin typeface="Times New Roman" panose="02020603050405020304" pitchFamily="18" charset="0"/>
                <a:hlinkClick r:id="rId3"/>
              </a:rPr>
              <a:t>5. Intelligence Preferences</a:t>
            </a:r>
            <a:endParaRPr lang="en-GB" sz="3200" dirty="0"/>
          </a:p>
        </p:txBody>
      </p:sp>
      <p:sp>
        <p:nvSpPr>
          <p:cNvPr id="3" name="Content Placeholder 2">
            <a:extLst>
              <a:ext uri="{FF2B5EF4-FFF2-40B4-BE49-F238E27FC236}">
                <a16:creationId xmlns:a16="http://schemas.microsoft.com/office/drawing/2014/main" id="{2433160A-E662-4CD0-BE47-97BAC13C58C9}"/>
              </a:ext>
            </a:extLst>
          </p:cNvPr>
          <p:cNvSpPr>
            <a:spLocks noGrp="1"/>
          </p:cNvSpPr>
          <p:nvPr>
            <p:ph idx="1"/>
          </p:nvPr>
        </p:nvSpPr>
        <p:spPr>
          <a:xfrm>
            <a:off x="685800" y="2364573"/>
            <a:ext cx="3977639" cy="3854112"/>
          </a:xfrm>
        </p:spPr>
        <p:txBody>
          <a:bodyPr>
            <a:normAutofit/>
          </a:bodyPr>
          <a:lstStyle/>
          <a:p>
            <a:endParaRPr lang="en-GB" sz="1600"/>
          </a:p>
        </p:txBody>
      </p:sp>
      <p:pic>
        <p:nvPicPr>
          <p:cNvPr id="5" name="Picture 4">
            <a:extLst>
              <a:ext uri="{FF2B5EF4-FFF2-40B4-BE49-F238E27FC236}">
                <a16:creationId xmlns:a16="http://schemas.microsoft.com/office/drawing/2014/main" id="{67A554A9-1CE4-41D8-ACFB-14554CCAFE5C}"/>
              </a:ext>
            </a:extLst>
          </p:cNvPr>
          <p:cNvPicPr>
            <a:picLocks noChangeAspect="1"/>
          </p:cNvPicPr>
          <p:nvPr/>
        </p:nvPicPr>
        <p:blipFill>
          <a:blip r:embed="rId4"/>
          <a:stretch>
            <a:fillRect/>
          </a:stretch>
        </p:blipFill>
        <p:spPr>
          <a:xfrm>
            <a:off x="4406154" y="551329"/>
            <a:ext cx="7572818" cy="5755341"/>
          </a:xfrm>
          <a:prstGeom prst="rect">
            <a:avLst/>
          </a:prstGeom>
        </p:spPr>
      </p:pic>
      <p:sp>
        <p:nvSpPr>
          <p:cNvPr id="6" name="Footer Placeholder 5">
            <a:extLst>
              <a:ext uri="{FF2B5EF4-FFF2-40B4-BE49-F238E27FC236}">
                <a16:creationId xmlns:a16="http://schemas.microsoft.com/office/drawing/2014/main" id="{1A71BA80-9415-4E0D-B03A-89C86D5FA5B4}"/>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7" name="Picture 6">
            <a:extLst>
              <a:ext uri="{FF2B5EF4-FFF2-40B4-BE49-F238E27FC236}">
                <a16:creationId xmlns:a16="http://schemas.microsoft.com/office/drawing/2014/main" id="{8E1E143F-C998-443F-B5AF-8FF5E61581E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2287328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71E6-C5CB-4EF0-8BC6-3ED6EBAC54DA}"/>
              </a:ext>
            </a:extLst>
          </p:cNvPr>
          <p:cNvSpPr>
            <a:spLocks noGrp="1"/>
          </p:cNvSpPr>
          <p:nvPr>
            <p:ph type="title"/>
          </p:nvPr>
        </p:nvSpPr>
        <p:spPr>
          <a:xfrm>
            <a:off x="1753496" y="764373"/>
            <a:ext cx="9752704" cy="1293028"/>
          </a:xfrm>
        </p:spPr>
        <p:txBody>
          <a:bodyPr>
            <a:normAutofit/>
          </a:bodyPr>
          <a:lstStyle/>
          <a:p>
            <a:r>
              <a:rPr lang="en-GB" b="0" i="0" dirty="0">
                <a:solidFill>
                  <a:srgbClr val="121212"/>
                </a:solidFill>
                <a:effectLst/>
                <a:latin typeface="Noto Sans"/>
              </a:rPr>
              <a:t>What is Multiple Intelligences Theory?</a:t>
            </a:r>
            <a:endParaRPr lang="en-GB" dirty="0"/>
          </a:p>
        </p:txBody>
      </p:sp>
      <p:sp>
        <p:nvSpPr>
          <p:cNvPr id="3" name="Content Placeholder 2">
            <a:extLst>
              <a:ext uri="{FF2B5EF4-FFF2-40B4-BE49-F238E27FC236}">
                <a16:creationId xmlns:a16="http://schemas.microsoft.com/office/drawing/2014/main" id="{B8979C65-82AB-4145-BC39-D47F1243F113}"/>
              </a:ext>
            </a:extLst>
          </p:cNvPr>
          <p:cNvSpPr>
            <a:spLocks noGrp="1"/>
          </p:cNvSpPr>
          <p:nvPr>
            <p:ph idx="1"/>
          </p:nvPr>
        </p:nvSpPr>
        <p:spPr/>
        <p:txBody>
          <a:bodyPr>
            <a:normAutofit lnSpcReduction="10000"/>
          </a:bodyPr>
          <a:lstStyle/>
          <a:p>
            <a:pPr algn="l">
              <a:buFont typeface="Arial" panose="020B0604020202020204" pitchFamily="34" charset="0"/>
              <a:buChar char="•"/>
            </a:pPr>
            <a:r>
              <a:rPr lang="en-GB" b="0" i="0" dirty="0">
                <a:solidFill>
                  <a:srgbClr val="121212"/>
                </a:solidFill>
                <a:effectLst/>
                <a:latin typeface="Noto Sans"/>
              </a:rPr>
              <a:t>Howard Gardner's theory of multiple intelligences proposes that people are not born with all of the intelligence they will ever have.</a:t>
            </a:r>
          </a:p>
          <a:p>
            <a:pPr algn="l">
              <a:buFont typeface="Arial" panose="020B0604020202020204" pitchFamily="34" charset="0"/>
              <a:buChar char="•"/>
            </a:pPr>
            <a:r>
              <a:rPr lang="en-GB" b="0" i="0" dirty="0">
                <a:solidFill>
                  <a:srgbClr val="121212"/>
                </a:solidFill>
                <a:effectLst/>
                <a:latin typeface="Noto Sans"/>
              </a:rPr>
              <a:t>This theory challenged the traditional notion that there is one single type of intelligence, sometimes known as “g” for general intelligence, that only focuses on cognitive abilities.</a:t>
            </a:r>
          </a:p>
          <a:p>
            <a:pPr algn="l">
              <a:buFont typeface="Arial" panose="020B0604020202020204" pitchFamily="34" charset="0"/>
              <a:buChar char="•"/>
            </a:pPr>
            <a:r>
              <a:rPr lang="en-GB" b="0" i="0" dirty="0">
                <a:solidFill>
                  <a:srgbClr val="121212"/>
                </a:solidFill>
                <a:effectLst/>
                <a:latin typeface="Noto Sans"/>
              </a:rPr>
              <a:t>To broaden this notion of intelligence, Gardner introduced eight different types of intelligences consisting of : Logical/Mathematical, Linguistic, Musical, Spatial, Bodily-</a:t>
            </a:r>
            <a:r>
              <a:rPr lang="en-GB" b="0" i="0" dirty="0" err="1">
                <a:solidFill>
                  <a:srgbClr val="121212"/>
                </a:solidFill>
                <a:effectLst/>
                <a:latin typeface="Noto Sans"/>
              </a:rPr>
              <a:t>Kinesthetic</a:t>
            </a:r>
            <a:r>
              <a:rPr lang="en-GB" b="0" i="0" dirty="0">
                <a:solidFill>
                  <a:srgbClr val="121212"/>
                </a:solidFill>
                <a:effectLst/>
                <a:latin typeface="Noto Sans"/>
              </a:rPr>
              <a:t>, Naturalist, Interpersonal, and Intrapersonal.</a:t>
            </a:r>
          </a:p>
          <a:p>
            <a:pPr algn="l">
              <a:buFont typeface="Arial" panose="020B0604020202020204" pitchFamily="34" charset="0"/>
              <a:buChar char="•"/>
            </a:pPr>
            <a:r>
              <a:rPr lang="en-GB" b="0" i="0" dirty="0">
                <a:solidFill>
                  <a:srgbClr val="121212"/>
                </a:solidFill>
                <a:effectLst/>
                <a:latin typeface="Noto Sans"/>
              </a:rPr>
              <a:t>Gardner notes that the linguistic and logical-mathematical modalities are most typed valued in school and society.</a:t>
            </a:r>
          </a:p>
          <a:p>
            <a:pPr algn="l">
              <a:buFont typeface="Arial" panose="020B0604020202020204" pitchFamily="34" charset="0"/>
              <a:buChar char="•"/>
            </a:pPr>
            <a:r>
              <a:rPr lang="en-GB" b="0" i="0" dirty="0">
                <a:solidFill>
                  <a:srgbClr val="121212"/>
                </a:solidFill>
                <a:effectLst/>
                <a:latin typeface="Noto Sans"/>
              </a:rPr>
              <a:t>Gardner also suggests that there may other “candidate” intelligences—such as spiritual intelligence, existential intelligence, and moral intelligence—but does not believe these meet his original inclusion criteria. (Gardner, 2011).</a:t>
            </a:r>
          </a:p>
          <a:p>
            <a:endParaRPr lang="en-GB" dirty="0"/>
          </a:p>
        </p:txBody>
      </p:sp>
      <p:sp>
        <p:nvSpPr>
          <p:cNvPr id="4" name="Footer Placeholder 3">
            <a:extLst>
              <a:ext uri="{FF2B5EF4-FFF2-40B4-BE49-F238E27FC236}">
                <a16:creationId xmlns:a16="http://schemas.microsoft.com/office/drawing/2014/main" id="{9D7E026C-9D96-40A4-9DF2-A9D8E04BC65B}"/>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6" name="Picture 5">
            <a:extLst>
              <a:ext uri="{FF2B5EF4-FFF2-40B4-BE49-F238E27FC236}">
                <a16:creationId xmlns:a16="http://schemas.microsoft.com/office/drawing/2014/main" id="{AAF92A83-7243-4EA9-A2CF-5C143C5BF94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1791961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284DF-029F-48AD-8979-4879B591189D}"/>
              </a:ext>
            </a:extLst>
          </p:cNvPr>
          <p:cNvSpPr>
            <a:spLocks noGrp="1"/>
          </p:cNvSpPr>
          <p:nvPr>
            <p:ph type="title"/>
          </p:nvPr>
        </p:nvSpPr>
        <p:spPr/>
        <p:txBody>
          <a:bodyPr/>
          <a:lstStyle/>
          <a:p>
            <a:r>
              <a:rPr lang="en-GB" sz="4000" b="0" i="0" u="none" strike="noStrike" baseline="0" dirty="0">
                <a:latin typeface="Times New Roman" panose="02020603050405020304" pitchFamily="18" charset="0"/>
                <a:hlinkClick r:id="rId2"/>
              </a:rPr>
              <a:t>6. Tiered Assignments</a:t>
            </a:r>
            <a:endParaRPr lang="en-GB" dirty="0"/>
          </a:p>
        </p:txBody>
      </p:sp>
      <p:sp>
        <p:nvSpPr>
          <p:cNvPr id="3" name="Content Placeholder 2">
            <a:extLst>
              <a:ext uri="{FF2B5EF4-FFF2-40B4-BE49-F238E27FC236}">
                <a16:creationId xmlns:a16="http://schemas.microsoft.com/office/drawing/2014/main" id="{E3467FDC-D76B-442B-A34E-BD26572FD4D4}"/>
              </a:ext>
            </a:extLst>
          </p:cNvPr>
          <p:cNvSpPr>
            <a:spLocks noGrp="1"/>
          </p:cNvSpPr>
          <p:nvPr>
            <p:ph idx="1"/>
          </p:nvPr>
        </p:nvSpPr>
        <p:spPr/>
        <p:txBody>
          <a:bodyPr>
            <a:normAutofit fontScale="92500" lnSpcReduction="20000"/>
          </a:bodyPr>
          <a:lstStyle/>
          <a:p>
            <a:pPr algn="l"/>
            <a:r>
              <a:rPr lang="en-GB" sz="3200" b="0" i="0" dirty="0">
                <a:solidFill>
                  <a:srgbClr val="000000"/>
                </a:solidFill>
                <a:effectLst/>
                <a:latin typeface="europa"/>
              </a:rPr>
              <a:t>Many teachers use </a:t>
            </a:r>
            <a:r>
              <a:rPr lang="en-GB" sz="3200" b="1" i="0" u="sng" dirty="0">
                <a:solidFill>
                  <a:srgbClr val="0E85C3"/>
                </a:solidFill>
                <a:effectLst/>
                <a:latin typeface="europa"/>
                <a:hlinkClick r:id="rId3"/>
              </a:rPr>
              <a:t>differentiated instruction strategies</a:t>
            </a:r>
            <a:r>
              <a:rPr lang="en-GB" sz="3200" b="0" i="0" dirty="0">
                <a:solidFill>
                  <a:srgbClr val="000000"/>
                </a:solidFill>
                <a:effectLst/>
                <a:latin typeface="europa"/>
              </a:rPr>
              <a:t> as a way to reach all learners and accommodate each student’s learning style. One very helpful tactic to employ differentiated instruction is called tiered assignments—a technique often used within flexible groups.</a:t>
            </a:r>
          </a:p>
          <a:p>
            <a:pPr algn="l"/>
            <a:r>
              <a:rPr lang="en-GB" sz="3200" b="0" i="0" dirty="0">
                <a:solidFill>
                  <a:srgbClr val="000000"/>
                </a:solidFill>
                <a:effectLst/>
                <a:latin typeface="europa"/>
              </a:rPr>
              <a:t>Much like flexible grouping—or differentiated instruction as a whole, really—tiered assignments do not lock students into ability boxes. Instead, particular student clusters are assigned specific tasks within each group according to their readiness and comprehension without making them feel completely compartmentalized away from peers at different achievement levels.</a:t>
            </a:r>
          </a:p>
        </p:txBody>
      </p:sp>
      <p:sp>
        <p:nvSpPr>
          <p:cNvPr id="4" name="Footer Placeholder 3">
            <a:extLst>
              <a:ext uri="{FF2B5EF4-FFF2-40B4-BE49-F238E27FC236}">
                <a16:creationId xmlns:a16="http://schemas.microsoft.com/office/drawing/2014/main" id="{10F7A752-3FD2-470F-9DDD-DFE859A71A42}"/>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6" name="Picture 5">
            <a:extLst>
              <a:ext uri="{FF2B5EF4-FFF2-40B4-BE49-F238E27FC236}">
                <a16:creationId xmlns:a16="http://schemas.microsoft.com/office/drawing/2014/main" id="{9BAD640D-0E08-4130-90A8-FF5EC6E1647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282477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7893-ADBC-40B0-AC28-FACD174C91DF}"/>
              </a:ext>
            </a:extLst>
          </p:cNvPr>
          <p:cNvSpPr>
            <a:spLocks noGrp="1"/>
          </p:cNvSpPr>
          <p:nvPr>
            <p:ph type="title"/>
          </p:nvPr>
        </p:nvSpPr>
        <p:spPr/>
        <p:txBody>
          <a:bodyPr>
            <a:normAutofit fontScale="90000"/>
          </a:bodyPr>
          <a:lstStyle/>
          <a:p>
            <a:r>
              <a:rPr lang="en-GB" b="1" dirty="0">
                <a:solidFill>
                  <a:srgbClr val="000000"/>
                </a:solidFill>
              </a:rPr>
              <a:t>Ways to Structure Tiered Assignments</a:t>
            </a:r>
            <a:br>
              <a:rPr lang="en-GB" b="1" dirty="0">
                <a:solidFill>
                  <a:srgbClr val="000000"/>
                </a:solidFill>
              </a:rPr>
            </a:br>
            <a:endParaRPr lang="en-GB" dirty="0"/>
          </a:p>
        </p:txBody>
      </p:sp>
      <p:sp>
        <p:nvSpPr>
          <p:cNvPr id="3" name="Content Placeholder 2">
            <a:extLst>
              <a:ext uri="{FF2B5EF4-FFF2-40B4-BE49-F238E27FC236}">
                <a16:creationId xmlns:a16="http://schemas.microsoft.com/office/drawing/2014/main" id="{098E1364-5A16-454B-94F2-0CC0E418720B}"/>
              </a:ext>
            </a:extLst>
          </p:cNvPr>
          <p:cNvSpPr>
            <a:spLocks noGrp="1"/>
          </p:cNvSpPr>
          <p:nvPr>
            <p:ph idx="1"/>
          </p:nvPr>
        </p:nvSpPr>
        <p:spPr/>
        <p:txBody>
          <a:bodyPr>
            <a:normAutofit fontScale="85000" lnSpcReduction="20000"/>
          </a:bodyPr>
          <a:lstStyle/>
          <a:p>
            <a:pPr algn="l"/>
            <a:r>
              <a:rPr lang="en-GB" b="1" i="0" dirty="0">
                <a:solidFill>
                  <a:srgbClr val="000000"/>
                </a:solidFill>
                <a:effectLst/>
                <a:latin typeface="europa"/>
              </a:rPr>
              <a:t>Challenge Level - </a:t>
            </a:r>
            <a:r>
              <a:rPr lang="en-GB" b="0" i="0" dirty="0">
                <a:solidFill>
                  <a:srgbClr val="000000"/>
                </a:solidFill>
                <a:effectLst/>
                <a:latin typeface="europa"/>
              </a:rPr>
              <a:t>Tiering can be based on challenge level where student groups will tackle different assignments. Teachers can use </a:t>
            </a:r>
            <a:r>
              <a:rPr lang="en-GB" b="1" i="0" u="sng" dirty="0">
                <a:solidFill>
                  <a:srgbClr val="0E85C3"/>
                </a:solidFill>
                <a:effectLst/>
                <a:latin typeface="europa"/>
                <a:hlinkClick r:id="rId2"/>
              </a:rPr>
              <a:t>Bloom’s Taxonomy</a:t>
            </a:r>
            <a:r>
              <a:rPr lang="en-GB" b="0" i="0" dirty="0">
                <a:solidFill>
                  <a:srgbClr val="000000"/>
                </a:solidFill>
                <a:effectLst/>
                <a:latin typeface="europa"/>
              </a:rPr>
              <a:t> as a guide to help them develop tasks of structure or questions at various levels. </a:t>
            </a:r>
            <a:endParaRPr lang="en-GB" b="1" i="0" dirty="0">
              <a:solidFill>
                <a:srgbClr val="000000"/>
              </a:solidFill>
              <a:effectLst/>
              <a:latin typeface="europa"/>
            </a:endParaRPr>
          </a:p>
          <a:p>
            <a:r>
              <a:rPr lang="en-GB" b="1" i="0" dirty="0">
                <a:solidFill>
                  <a:srgbClr val="000000"/>
                </a:solidFill>
                <a:effectLst/>
                <a:latin typeface="europa"/>
              </a:rPr>
              <a:t>Complexity - </a:t>
            </a:r>
            <a:r>
              <a:rPr lang="en-GB" b="0" i="0" dirty="0">
                <a:solidFill>
                  <a:srgbClr val="000000"/>
                </a:solidFill>
                <a:effectLst/>
                <a:latin typeface="europa"/>
              </a:rPr>
              <a:t>When you tier assignments by complexity, you are addressing the needs of students who are at different levels using the same assignment. </a:t>
            </a:r>
            <a:endParaRPr lang="en-GB" b="1" i="0" dirty="0">
              <a:solidFill>
                <a:srgbClr val="000000"/>
              </a:solidFill>
              <a:effectLst/>
              <a:latin typeface="europa"/>
            </a:endParaRPr>
          </a:p>
          <a:p>
            <a:r>
              <a:rPr lang="en-GB" b="1" i="0" dirty="0">
                <a:solidFill>
                  <a:srgbClr val="000000"/>
                </a:solidFill>
                <a:effectLst/>
                <a:latin typeface="europa"/>
              </a:rPr>
              <a:t>Outcome - </a:t>
            </a:r>
            <a:r>
              <a:rPr lang="en-GB" b="0" i="0" dirty="0">
                <a:solidFill>
                  <a:srgbClr val="000000"/>
                </a:solidFill>
                <a:effectLst/>
                <a:latin typeface="europa"/>
              </a:rPr>
              <a:t>Tiering assignments by differentiated outcome is vaguely similar to complexity—all of your students will use the same materials, but depending on their readiness levels will actually have a different outcome.</a:t>
            </a:r>
            <a:endParaRPr lang="en-GB" b="1" i="0" dirty="0">
              <a:solidFill>
                <a:srgbClr val="000000"/>
              </a:solidFill>
              <a:effectLst/>
              <a:latin typeface="europa"/>
            </a:endParaRPr>
          </a:p>
          <a:p>
            <a:r>
              <a:rPr lang="en-GB" b="1" i="0" dirty="0">
                <a:solidFill>
                  <a:srgbClr val="000000"/>
                </a:solidFill>
                <a:effectLst/>
                <a:latin typeface="europa"/>
              </a:rPr>
              <a:t>Process - </a:t>
            </a:r>
            <a:r>
              <a:rPr lang="en-GB" b="0" i="0" dirty="0">
                <a:solidFill>
                  <a:srgbClr val="000000"/>
                </a:solidFill>
                <a:effectLst/>
                <a:latin typeface="europa"/>
              </a:rPr>
              <a:t>This differentiated instruction strategy is exactly what it sounds like—student groups will use different processes to achieve similar outcomes based upon readiness.</a:t>
            </a:r>
            <a:endParaRPr lang="en-GB" b="1" i="0" dirty="0">
              <a:solidFill>
                <a:srgbClr val="000000"/>
              </a:solidFill>
              <a:effectLst/>
              <a:latin typeface="europa"/>
            </a:endParaRPr>
          </a:p>
          <a:p>
            <a:r>
              <a:rPr lang="en-GB" b="1" i="0" dirty="0">
                <a:solidFill>
                  <a:srgbClr val="000000"/>
                </a:solidFill>
                <a:effectLst/>
                <a:latin typeface="europa"/>
              </a:rPr>
              <a:t>Resources - </a:t>
            </a:r>
            <a:r>
              <a:rPr lang="en-GB" b="0" i="0" dirty="0">
                <a:solidFill>
                  <a:srgbClr val="000000"/>
                </a:solidFill>
                <a:effectLst/>
                <a:latin typeface="europa"/>
              </a:rPr>
              <a:t>Tiered assignments can also be differentiated based on product. Teachers can use the Howard Gardner’s multiple intelligences to form groups that will hone particular skills for particular </a:t>
            </a:r>
            <a:r>
              <a:rPr lang="en-GB" b="1" i="0" u="sng" dirty="0">
                <a:solidFill>
                  <a:srgbClr val="0E85C3"/>
                </a:solidFill>
                <a:effectLst/>
                <a:latin typeface="europa"/>
                <a:hlinkClick r:id="rId3"/>
              </a:rPr>
              <a:t>learning styles</a:t>
            </a:r>
            <a:r>
              <a:rPr lang="en-GB" b="0" i="0" dirty="0">
                <a:solidFill>
                  <a:srgbClr val="000000"/>
                </a:solidFill>
                <a:effectLst/>
                <a:latin typeface="europa"/>
              </a:rPr>
              <a:t>. F</a:t>
            </a:r>
            <a:endParaRPr lang="en-GB" b="1" i="0" dirty="0">
              <a:solidFill>
                <a:srgbClr val="000000"/>
              </a:solidFill>
              <a:effectLst/>
              <a:latin typeface="europa"/>
            </a:endParaRPr>
          </a:p>
          <a:p>
            <a:r>
              <a:rPr lang="en-GB" b="1" i="0" dirty="0">
                <a:solidFill>
                  <a:srgbClr val="000000"/>
                </a:solidFill>
                <a:effectLst/>
                <a:latin typeface="europa"/>
              </a:rPr>
              <a:t>Resources - </a:t>
            </a:r>
            <a:r>
              <a:rPr lang="en-GB" b="0" i="0" dirty="0">
                <a:solidFill>
                  <a:srgbClr val="000000"/>
                </a:solidFill>
                <a:effectLst/>
                <a:latin typeface="europa"/>
              </a:rPr>
              <a:t>Tiering resources means that you are matching project materials to student groups based on readiness or instructional need. </a:t>
            </a:r>
            <a:endParaRPr lang="en-GB" b="1" i="0" dirty="0">
              <a:solidFill>
                <a:srgbClr val="000000"/>
              </a:solidFill>
              <a:effectLst/>
              <a:latin typeface="europa"/>
            </a:endParaRPr>
          </a:p>
          <a:p>
            <a:pPr algn="l"/>
            <a:endParaRPr lang="en-GB" i="0" dirty="0">
              <a:solidFill>
                <a:srgbClr val="000000"/>
              </a:solidFill>
              <a:effectLst/>
              <a:latin typeface="europa"/>
            </a:endParaRPr>
          </a:p>
          <a:p>
            <a:endParaRPr lang="en-GB" dirty="0"/>
          </a:p>
        </p:txBody>
      </p:sp>
      <p:sp>
        <p:nvSpPr>
          <p:cNvPr id="4" name="Footer Placeholder 3">
            <a:extLst>
              <a:ext uri="{FF2B5EF4-FFF2-40B4-BE49-F238E27FC236}">
                <a16:creationId xmlns:a16="http://schemas.microsoft.com/office/drawing/2014/main" id="{DE450ACF-3E23-4494-8924-24642BF7B710}"/>
              </a:ext>
            </a:extLst>
          </p:cNvPr>
          <p:cNvSpPr>
            <a:spLocks noGrp="1"/>
          </p:cNvSpPr>
          <p:nvPr>
            <p:ph type="ftr" sz="quarter" idx="11"/>
          </p:nvPr>
        </p:nvSpPr>
        <p:spPr/>
        <p:txBody>
          <a:bodyPr/>
          <a:lstStyle/>
          <a:p>
            <a:r>
              <a:rPr lang="en-GB" dirty="0"/>
              <a:t>Patrick Brannac		www.SmashingScience.org &amp; for China www.SmashingScienceCN.org </a:t>
            </a:r>
            <a:endParaRPr lang="en-US" dirty="0"/>
          </a:p>
        </p:txBody>
      </p:sp>
      <p:pic>
        <p:nvPicPr>
          <p:cNvPr id="6" name="Picture 5">
            <a:extLst>
              <a:ext uri="{FF2B5EF4-FFF2-40B4-BE49-F238E27FC236}">
                <a16:creationId xmlns:a16="http://schemas.microsoft.com/office/drawing/2014/main" id="{9AFA8797-3B65-4C28-94A5-091A57BE45B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832958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470E8-5FA9-4D67-821C-8068ED6750E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AA14503-F94F-43A7-BE76-B695B1869D14}"/>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E237888B-5C97-499C-8726-F5A1763CEB06}"/>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5122" name="Picture 2" descr="Introduction to Bloom's Revised Taxonomy - Niall McNulty">
            <a:extLst>
              <a:ext uri="{FF2B5EF4-FFF2-40B4-BE49-F238E27FC236}">
                <a16:creationId xmlns:a16="http://schemas.microsoft.com/office/drawing/2014/main" id="{7A89DAE9-FE4D-4969-8E61-EA409ACF89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8"/>
            <a:ext cx="12093498" cy="5597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123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DE266-3F81-4660-9317-CCD73145363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4C43495-6F25-4C33-AF0D-EC5C888359A7}"/>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82A2200F-C4AA-41F6-8B2D-404500BD0E73}"/>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4098" name="Picture 2" descr="The Evolution of Bloom's Taxonomy and How it Applies to Teachers Today |  Instructional Design By Kelly">
            <a:extLst>
              <a:ext uri="{FF2B5EF4-FFF2-40B4-BE49-F238E27FC236}">
                <a16:creationId xmlns:a16="http://schemas.microsoft.com/office/drawing/2014/main" id="{F3F02413-0D58-4E98-B575-195A0796AD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138" y="-3988"/>
            <a:ext cx="10820399" cy="68949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7C43BF1-A774-4F0C-BCF3-21237973DD7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3107783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28E62-E34B-4284-9D45-DE636119890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CFF921B-AA41-4811-9187-AA1C4B9E4A9C}"/>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F3081640-54DE-4C38-BDD6-26B9192A1665}"/>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2050" name="Picture 2" descr="eLearning Guild Research: Reconsidering Bloom's Taxonomy (Old AND New) |  Learning Solutions Magazine">
            <a:extLst>
              <a:ext uri="{FF2B5EF4-FFF2-40B4-BE49-F238E27FC236}">
                <a16:creationId xmlns:a16="http://schemas.microsoft.com/office/drawing/2014/main" id="{612890C3-7FCD-4543-BE33-FE373D20BB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616"/>
          <a:stretch/>
        </p:blipFill>
        <p:spPr bwMode="auto">
          <a:xfrm>
            <a:off x="1073747" y="25280"/>
            <a:ext cx="10044505" cy="68074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08607DB-68C5-434F-BA7E-D56B6A0C5DE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7318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40DD-9D78-44C3-A69E-6F84DE0EF90F}"/>
              </a:ext>
            </a:extLst>
          </p:cNvPr>
          <p:cNvSpPr>
            <a:spLocks noGrp="1"/>
          </p:cNvSpPr>
          <p:nvPr>
            <p:ph type="title"/>
          </p:nvPr>
        </p:nvSpPr>
        <p:spPr>
          <a:xfrm>
            <a:off x="2895600" y="264065"/>
            <a:ext cx="8610600" cy="1293028"/>
          </a:xfrm>
        </p:spPr>
        <p:txBody>
          <a:bodyPr/>
          <a:lstStyle/>
          <a:p>
            <a:r>
              <a:rPr lang="en-GB" sz="4000" b="0" i="0" u="none" strike="noStrike" baseline="0" dirty="0">
                <a:latin typeface="Times New Roman" panose="02020603050405020304" pitchFamily="18" charset="0"/>
                <a:hlinkClick r:id="rId2"/>
              </a:rPr>
              <a:t>7. Learning Contracts</a:t>
            </a:r>
            <a:endParaRPr lang="en-GB" dirty="0"/>
          </a:p>
        </p:txBody>
      </p:sp>
      <p:sp>
        <p:nvSpPr>
          <p:cNvPr id="3" name="Content Placeholder 2">
            <a:extLst>
              <a:ext uri="{FF2B5EF4-FFF2-40B4-BE49-F238E27FC236}">
                <a16:creationId xmlns:a16="http://schemas.microsoft.com/office/drawing/2014/main" id="{83967314-3F07-464F-A834-E5CBA7D05F66}"/>
              </a:ext>
            </a:extLst>
          </p:cNvPr>
          <p:cNvSpPr>
            <a:spLocks noGrp="1"/>
          </p:cNvSpPr>
          <p:nvPr>
            <p:ph idx="1"/>
          </p:nvPr>
        </p:nvSpPr>
        <p:spPr/>
        <p:txBody>
          <a:bodyPr/>
          <a:lstStyle/>
          <a:p>
            <a:endParaRPr lang="en-GB" dirty="0"/>
          </a:p>
        </p:txBody>
      </p:sp>
      <p:sp>
        <p:nvSpPr>
          <p:cNvPr id="4" name="Footer Placeholder 3">
            <a:extLst>
              <a:ext uri="{FF2B5EF4-FFF2-40B4-BE49-F238E27FC236}">
                <a16:creationId xmlns:a16="http://schemas.microsoft.com/office/drawing/2014/main" id="{DE19AB9D-4F0F-402C-BC00-0C20038CA958}"/>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6" name="Picture 5">
            <a:extLst>
              <a:ext uri="{FF2B5EF4-FFF2-40B4-BE49-F238E27FC236}">
                <a16:creationId xmlns:a16="http://schemas.microsoft.com/office/drawing/2014/main" id="{2E4BF5B6-D726-46C4-9AA2-53109A075C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pic>
        <p:nvPicPr>
          <p:cNvPr id="8" name="Picture 7">
            <a:extLst>
              <a:ext uri="{FF2B5EF4-FFF2-40B4-BE49-F238E27FC236}">
                <a16:creationId xmlns:a16="http://schemas.microsoft.com/office/drawing/2014/main" id="{2BA6F488-B92F-49C9-8B74-3E6F21EAEBD1}"/>
              </a:ext>
            </a:extLst>
          </p:cNvPr>
          <p:cNvPicPr>
            <a:picLocks noChangeAspect="1"/>
          </p:cNvPicPr>
          <p:nvPr/>
        </p:nvPicPr>
        <p:blipFill rotWithShape="1">
          <a:blip r:embed="rId4"/>
          <a:srcRect b="45186"/>
          <a:stretch/>
        </p:blipFill>
        <p:spPr>
          <a:xfrm>
            <a:off x="4763" y="1410887"/>
            <a:ext cx="12187237" cy="5448476"/>
          </a:xfrm>
          <a:prstGeom prst="rect">
            <a:avLst/>
          </a:prstGeom>
        </p:spPr>
      </p:pic>
    </p:spTree>
    <p:extLst>
      <p:ext uri="{BB962C8B-B14F-4D97-AF65-F5344CB8AC3E}">
        <p14:creationId xmlns:p14="http://schemas.microsoft.com/office/powerpoint/2010/main" val="148285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C67AA-AC6C-428A-8A9C-04BA9C13F242}"/>
              </a:ext>
            </a:extLst>
          </p:cNvPr>
          <p:cNvSpPr>
            <a:spLocks noGrp="1"/>
          </p:cNvSpPr>
          <p:nvPr>
            <p:ph type="title"/>
          </p:nvPr>
        </p:nvSpPr>
        <p:spPr/>
        <p:txBody>
          <a:bodyPr/>
          <a:lstStyle/>
          <a:p>
            <a:r>
              <a:rPr lang="en-GB" dirty="0"/>
              <a:t>Overview of today</a:t>
            </a:r>
          </a:p>
        </p:txBody>
      </p:sp>
      <p:sp>
        <p:nvSpPr>
          <p:cNvPr id="3" name="Content Placeholder 2">
            <a:extLst>
              <a:ext uri="{FF2B5EF4-FFF2-40B4-BE49-F238E27FC236}">
                <a16:creationId xmlns:a16="http://schemas.microsoft.com/office/drawing/2014/main" id="{181C0252-6B5E-4BED-A059-CAEBC2EC3214}"/>
              </a:ext>
            </a:extLst>
          </p:cNvPr>
          <p:cNvSpPr>
            <a:spLocks noGrp="1"/>
          </p:cNvSpPr>
          <p:nvPr>
            <p:ph idx="1"/>
          </p:nvPr>
        </p:nvSpPr>
        <p:spPr/>
        <p:txBody>
          <a:bodyPr>
            <a:normAutofit fontScale="92500" lnSpcReduction="20000"/>
          </a:bodyPr>
          <a:lstStyle/>
          <a:p>
            <a:pPr marL="0" indent="0">
              <a:buNone/>
            </a:pPr>
            <a:r>
              <a:rPr lang="en-GB" sz="3600" b="1" dirty="0"/>
              <a:t>1</a:t>
            </a:r>
            <a:r>
              <a:rPr lang="en-GB" sz="3600" b="1" baseline="30000" dirty="0"/>
              <a:t>st</a:t>
            </a:r>
            <a:r>
              <a:rPr lang="en-GB" sz="3600" b="1" dirty="0"/>
              <a:t> section:</a:t>
            </a:r>
          </a:p>
          <a:p>
            <a:pPr marL="0" indent="0">
              <a:buNone/>
            </a:pPr>
            <a:r>
              <a:rPr lang="en-GB" sz="3600" dirty="0"/>
              <a:t>I’ll go through differentiation examples that you could use in the next two weeks</a:t>
            </a:r>
          </a:p>
          <a:p>
            <a:pPr marL="0" indent="0">
              <a:buNone/>
            </a:pPr>
            <a:r>
              <a:rPr lang="en-GB" sz="3600" b="1" dirty="0"/>
              <a:t>2</a:t>
            </a:r>
            <a:r>
              <a:rPr lang="en-GB" sz="3600" b="1" baseline="30000" dirty="0"/>
              <a:t>nd</a:t>
            </a:r>
            <a:r>
              <a:rPr lang="en-GB" sz="3600" b="1" dirty="0"/>
              <a:t> Section:</a:t>
            </a:r>
          </a:p>
          <a:p>
            <a:pPr marL="0" indent="0">
              <a:buNone/>
            </a:pPr>
            <a:r>
              <a:rPr lang="en-GB" sz="3600" dirty="0"/>
              <a:t>The action research I’ll be carrying out will involve ways to recruit, train and monitor the effectiveness of mentoring within a school setting, in small groups we will look at what has been done and what could be done in the next 2 weeks</a:t>
            </a:r>
          </a:p>
        </p:txBody>
      </p:sp>
      <p:sp>
        <p:nvSpPr>
          <p:cNvPr id="4" name="Footer Placeholder 3">
            <a:extLst>
              <a:ext uri="{FF2B5EF4-FFF2-40B4-BE49-F238E27FC236}">
                <a16:creationId xmlns:a16="http://schemas.microsoft.com/office/drawing/2014/main" id="{C0F17A87-7F67-4654-AD81-6885075883D0}"/>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6" name="Picture 5">
            <a:extLst>
              <a:ext uri="{FF2B5EF4-FFF2-40B4-BE49-F238E27FC236}">
                <a16:creationId xmlns:a16="http://schemas.microsoft.com/office/drawing/2014/main" id="{DED34D2D-6480-4E30-8C72-705F72298AF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2018421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A33ED-466C-4106-9C18-F2A4DCE0E764}"/>
              </a:ext>
            </a:extLst>
          </p:cNvPr>
          <p:cNvSpPr>
            <a:spLocks noGrp="1"/>
          </p:cNvSpPr>
          <p:nvPr>
            <p:ph type="title"/>
          </p:nvPr>
        </p:nvSpPr>
        <p:spPr>
          <a:xfrm>
            <a:off x="0" y="2468344"/>
            <a:ext cx="4084983" cy="1921311"/>
          </a:xfrm>
        </p:spPr>
        <p:txBody>
          <a:bodyPr>
            <a:normAutofit fontScale="90000"/>
          </a:bodyPr>
          <a:lstStyle/>
          <a:p>
            <a:r>
              <a:rPr lang="en-GB" b="0" i="0" dirty="0">
                <a:solidFill>
                  <a:srgbClr val="000000"/>
                </a:solidFill>
                <a:effectLst/>
                <a:latin typeface="BureauGrotCond Book"/>
              </a:rPr>
              <a:t>Sample learning contract: Completed</a:t>
            </a:r>
            <a:endParaRPr lang="en-GB" dirty="0"/>
          </a:p>
        </p:txBody>
      </p:sp>
      <p:sp>
        <p:nvSpPr>
          <p:cNvPr id="4" name="Footer Placeholder 3">
            <a:extLst>
              <a:ext uri="{FF2B5EF4-FFF2-40B4-BE49-F238E27FC236}">
                <a16:creationId xmlns:a16="http://schemas.microsoft.com/office/drawing/2014/main" id="{8C019673-7114-4FBB-9627-9B5F58279240}"/>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11" name="Picture 10">
            <a:extLst>
              <a:ext uri="{FF2B5EF4-FFF2-40B4-BE49-F238E27FC236}">
                <a16:creationId xmlns:a16="http://schemas.microsoft.com/office/drawing/2014/main" id="{9518A6F9-A112-4FF7-861F-5CE0F140E010}"/>
              </a:ext>
            </a:extLst>
          </p:cNvPr>
          <p:cNvPicPr>
            <a:picLocks noChangeAspect="1"/>
          </p:cNvPicPr>
          <p:nvPr/>
        </p:nvPicPr>
        <p:blipFill>
          <a:blip r:embed="rId2"/>
          <a:stretch>
            <a:fillRect/>
          </a:stretch>
        </p:blipFill>
        <p:spPr>
          <a:xfrm>
            <a:off x="4320007" y="-137030"/>
            <a:ext cx="7871993" cy="6858000"/>
          </a:xfrm>
          <a:prstGeom prst="rect">
            <a:avLst/>
          </a:prstGeom>
        </p:spPr>
      </p:pic>
      <p:sp>
        <p:nvSpPr>
          <p:cNvPr id="13" name="Content Placeholder 12">
            <a:extLst>
              <a:ext uri="{FF2B5EF4-FFF2-40B4-BE49-F238E27FC236}">
                <a16:creationId xmlns:a16="http://schemas.microsoft.com/office/drawing/2014/main" id="{477B5F1F-9552-4FCE-A58B-7BDEA1B52527}"/>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3548798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8598-2C4A-4BC1-906B-50979BA23990}"/>
              </a:ext>
            </a:extLst>
          </p:cNvPr>
          <p:cNvSpPr>
            <a:spLocks noGrp="1"/>
          </p:cNvSpPr>
          <p:nvPr>
            <p:ph type="title"/>
          </p:nvPr>
        </p:nvSpPr>
        <p:spPr>
          <a:xfrm>
            <a:off x="2138318" y="393671"/>
            <a:ext cx="9964783" cy="1293028"/>
          </a:xfrm>
        </p:spPr>
        <p:txBody>
          <a:bodyPr>
            <a:normAutofit/>
          </a:bodyPr>
          <a:lstStyle/>
          <a:p>
            <a:r>
              <a:rPr lang="en-GB" b="1" dirty="0">
                <a:latin typeface="Times New Roman" panose="02020603050405020304" pitchFamily="18" charset="0"/>
              </a:rPr>
              <a:t>13 Differentiation strategies</a:t>
            </a:r>
            <a:endParaRPr lang="en-GB" dirty="0"/>
          </a:p>
        </p:txBody>
      </p:sp>
      <p:sp>
        <p:nvSpPr>
          <p:cNvPr id="3" name="Content Placeholder 2">
            <a:extLst>
              <a:ext uri="{FF2B5EF4-FFF2-40B4-BE49-F238E27FC236}">
                <a16:creationId xmlns:a16="http://schemas.microsoft.com/office/drawing/2014/main" id="{F8195FBE-4EC1-401D-B54B-6A1D393173B1}"/>
              </a:ext>
            </a:extLst>
          </p:cNvPr>
          <p:cNvSpPr>
            <a:spLocks noGrp="1"/>
          </p:cNvSpPr>
          <p:nvPr>
            <p:ph idx="1"/>
          </p:nvPr>
        </p:nvSpPr>
        <p:spPr>
          <a:xfrm>
            <a:off x="473527" y="1508224"/>
            <a:ext cx="11385097" cy="4710461"/>
          </a:xfrm>
        </p:spPr>
        <p:txBody>
          <a:bodyPr>
            <a:normAutofit fontScale="92500" lnSpcReduction="10000"/>
          </a:bodyPr>
          <a:lstStyle/>
          <a:p>
            <a:pPr marL="342900" indent="-342900" algn="l">
              <a:buFont typeface="+mj-lt"/>
              <a:buAutoNum type="arabicPeriod" startAt="8"/>
            </a:pPr>
            <a:r>
              <a:rPr lang="en-GB" sz="2400" b="0" i="0" u="none" strike="noStrike" baseline="0" dirty="0">
                <a:latin typeface="Times New Roman" panose="02020603050405020304" pitchFamily="18" charset="0"/>
                <a:hlinkClick r:id="rId2"/>
              </a:rPr>
              <a:t>Menus</a:t>
            </a:r>
            <a:r>
              <a:rPr lang="en-GB" sz="2400" b="0" i="0" u="none" strike="noStrike" baseline="0" dirty="0">
                <a:latin typeface="Times New Roman" panose="02020603050405020304" pitchFamily="18" charset="0"/>
              </a:rPr>
              <a:t> : These have categories like “Main Dishes” which the students must all do, but must complete a certain number of, as well as ”Side Dishes” which they can choose 2 of 3 or more options etc. Very adaptable to any subject</a:t>
            </a:r>
          </a:p>
          <a:p>
            <a:pPr marL="342900" indent="-342900" algn="l">
              <a:buFont typeface="+mj-lt"/>
              <a:buAutoNum type="arabicPeriod" startAt="8"/>
            </a:pPr>
            <a:r>
              <a:rPr lang="en-GB" sz="2400" dirty="0">
                <a:latin typeface="Times New Roman" panose="02020603050405020304" pitchFamily="18" charset="0"/>
                <a:hlinkClick r:id="rId3"/>
              </a:rPr>
              <a:t>Think</a:t>
            </a:r>
            <a:r>
              <a:rPr lang="en-GB" sz="2400" b="0" i="0" u="none" strike="noStrike" baseline="0" dirty="0">
                <a:latin typeface="Times New Roman" panose="02020603050405020304" pitchFamily="18" charset="0"/>
                <a:hlinkClick r:id="rId3"/>
              </a:rPr>
              <a:t>-Tac-Toe</a:t>
            </a:r>
            <a:r>
              <a:rPr lang="en-GB" sz="2400" b="0" i="0" u="none" strike="noStrike" baseline="0" dirty="0">
                <a:latin typeface="Times New Roman" panose="02020603050405020304" pitchFamily="18" charset="0"/>
              </a:rPr>
              <a:t> : Students get to chose their activities from a group of 8 or 9 arranged in a specific pattern, to complete the work they have to complete a line of them.(3 in total). This </a:t>
            </a:r>
            <a:r>
              <a:rPr lang="en-GB" sz="2400" b="0" i="0" u="none" strike="noStrike" baseline="0" dirty="0" err="1">
                <a:latin typeface="Times New Roman" panose="02020603050405020304" pitchFamily="18" charset="0"/>
              </a:rPr>
              <a:t>eneables</a:t>
            </a:r>
            <a:r>
              <a:rPr lang="en-GB" sz="2400" b="0" i="0" u="none" strike="noStrike" baseline="0" dirty="0">
                <a:latin typeface="Times New Roman" panose="02020603050405020304" pitchFamily="18" charset="0"/>
              </a:rPr>
              <a:t> students who finish early to be able to continue the remaining 5 or 6 activities, whilst the least able can complete just 3.</a:t>
            </a:r>
          </a:p>
          <a:p>
            <a:pPr marL="342900" indent="-342900" algn="l">
              <a:buFont typeface="+mj-lt"/>
              <a:buAutoNum type="arabicPeriod" startAt="8"/>
            </a:pPr>
            <a:r>
              <a:rPr lang="en-GB" sz="2400" b="0" i="0" u="none" strike="noStrike" baseline="0" dirty="0">
                <a:latin typeface="Times New Roman" panose="02020603050405020304" pitchFamily="18" charset="0"/>
                <a:hlinkClick r:id="rId4"/>
              </a:rPr>
              <a:t>Choice Activities </a:t>
            </a:r>
            <a:r>
              <a:rPr lang="en-GB" sz="2400" b="0" i="0" u="none" strike="noStrike" baseline="0" dirty="0">
                <a:latin typeface="Times New Roman" panose="02020603050405020304" pitchFamily="18" charset="0"/>
              </a:rPr>
              <a:t>– Allow students to chose the order of a series of tasks. The theory is rooted in psychology, </a:t>
            </a:r>
            <a:r>
              <a:rPr lang="en-GB" sz="2400" b="0" i="0" u="none" strike="noStrike" baseline="0" dirty="0">
                <a:latin typeface="Times New Roman" panose="02020603050405020304" pitchFamily="18" charset="0"/>
                <a:hlinkClick r:id="rId5"/>
              </a:rPr>
              <a:t>which has been investigated here</a:t>
            </a:r>
            <a:endParaRPr lang="en-GB" sz="2400" b="0" i="0" u="none" strike="noStrike" baseline="0" dirty="0">
              <a:latin typeface="Times New Roman" panose="02020603050405020304" pitchFamily="18" charset="0"/>
            </a:endParaRPr>
          </a:p>
          <a:p>
            <a:pPr marL="342900" indent="-342900" algn="l">
              <a:buFont typeface="+mj-lt"/>
              <a:buAutoNum type="arabicPeriod" startAt="8"/>
            </a:pPr>
            <a:r>
              <a:rPr lang="en-GB" sz="2400" b="0" i="0" u="none" strike="noStrike" baseline="0" dirty="0">
                <a:latin typeface="Times New Roman" panose="02020603050405020304" pitchFamily="18" charset="0"/>
                <a:hlinkClick r:id="rId6"/>
              </a:rPr>
              <a:t>Independent Projects</a:t>
            </a:r>
            <a:r>
              <a:rPr lang="en-GB" sz="2400" b="0" i="0" u="none" strike="noStrike" baseline="0" dirty="0">
                <a:latin typeface="Times New Roman" panose="02020603050405020304" pitchFamily="18" charset="0"/>
              </a:rPr>
              <a:t> These can be particularly effective for gifted </a:t>
            </a:r>
            <a:r>
              <a:rPr lang="en-GB" sz="2400" b="0" i="0" u="none" strike="noStrike" baseline="0" dirty="0" err="1">
                <a:latin typeface="Times New Roman" panose="02020603050405020304" pitchFamily="18" charset="0"/>
              </a:rPr>
              <a:t>stduents</a:t>
            </a:r>
            <a:endParaRPr lang="en-GB" sz="2400" b="0" i="0" u="none" strike="noStrike" baseline="0" dirty="0">
              <a:latin typeface="Times New Roman" panose="02020603050405020304" pitchFamily="18" charset="0"/>
            </a:endParaRPr>
          </a:p>
          <a:p>
            <a:pPr marL="342900" indent="-342900" algn="l">
              <a:buFont typeface="+mj-lt"/>
              <a:buAutoNum type="arabicPeriod" startAt="8"/>
            </a:pPr>
            <a:r>
              <a:rPr lang="en-GB" sz="2400" b="0" i="0" u="none" strike="noStrike" baseline="0" dirty="0">
                <a:latin typeface="Times New Roman" panose="02020603050405020304" pitchFamily="18" charset="0"/>
                <a:hlinkClick r:id="rId7" action="ppaction://hlinkfile"/>
              </a:rPr>
              <a:t>Multiple Means of Action and Expression</a:t>
            </a:r>
            <a:r>
              <a:rPr lang="en-GB" sz="2400" b="0" i="0" u="none" strike="noStrike" baseline="0" dirty="0">
                <a:latin typeface="Times New Roman" panose="02020603050405020304" pitchFamily="18" charset="0"/>
              </a:rPr>
              <a:t> :Leverages the student’s personal interests to facilitate learning and encourage independent thinking</a:t>
            </a:r>
          </a:p>
          <a:p>
            <a:pPr marL="342900" indent="-342900" algn="l">
              <a:buFont typeface="+mj-lt"/>
              <a:buAutoNum type="arabicPeriod" startAt="8"/>
            </a:pPr>
            <a:r>
              <a:rPr lang="en-GB" sz="2400" b="0" i="0" u="none" strike="noStrike" baseline="0" dirty="0">
                <a:latin typeface="Times New Roman" panose="02020603050405020304" pitchFamily="18" charset="0"/>
                <a:hlinkClick r:id="rId8"/>
              </a:rPr>
              <a:t>Small Group Instruction</a:t>
            </a:r>
            <a:r>
              <a:rPr lang="en-GB" sz="2400" b="0" i="0" u="none" strike="noStrike" baseline="0" dirty="0">
                <a:latin typeface="Times New Roman" panose="02020603050405020304" pitchFamily="18" charset="0"/>
              </a:rPr>
              <a:t>: Teaching and learning in small groups. This link has a good explanation of why and who to do it</a:t>
            </a:r>
            <a:endParaRPr lang="en-GB" sz="2800" dirty="0"/>
          </a:p>
        </p:txBody>
      </p:sp>
      <p:sp>
        <p:nvSpPr>
          <p:cNvPr id="4" name="Footer Placeholder 3">
            <a:extLst>
              <a:ext uri="{FF2B5EF4-FFF2-40B4-BE49-F238E27FC236}">
                <a16:creationId xmlns:a16="http://schemas.microsoft.com/office/drawing/2014/main" id="{D91FF1EE-0451-417B-ACCD-15349CE71922}"/>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6" name="Picture 4" descr="The Meaning of a Symbol Seen in Nearly Every Culture and Ideology | Gaia">
            <a:extLst>
              <a:ext uri="{FF2B5EF4-FFF2-40B4-BE49-F238E27FC236}">
                <a16:creationId xmlns:a16="http://schemas.microsoft.com/office/drawing/2014/main" id="{A62C1D32-EC51-4060-B173-C3653D4198D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8576" b="18576"/>
          <a:stretch/>
        </p:blipFill>
        <p:spPr bwMode="auto">
          <a:xfrm>
            <a:off x="6651786" y="1518983"/>
            <a:ext cx="667153" cy="3354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C58FAE8F-9F4C-4133-ACBD-AC4EB3FD1673}"/>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pic>
        <p:nvPicPr>
          <p:cNvPr id="5" name="Picture 4" descr="The Meaning of a Symbol Seen in Nearly Every Culture and Ideology | Gaia">
            <a:extLst>
              <a:ext uri="{FF2B5EF4-FFF2-40B4-BE49-F238E27FC236}">
                <a16:creationId xmlns:a16="http://schemas.microsoft.com/office/drawing/2014/main" id="{FC328CAD-0D07-4322-A30C-12DF184D5B8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8576" b="18576"/>
          <a:stretch/>
        </p:blipFill>
        <p:spPr bwMode="auto">
          <a:xfrm>
            <a:off x="1179366" y="429487"/>
            <a:ext cx="2095702" cy="105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623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FDAE8-0DC8-40D1-93BB-E1B853DA43DA}"/>
              </a:ext>
            </a:extLst>
          </p:cNvPr>
          <p:cNvSpPr>
            <a:spLocks noGrp="1"/>
          </p:cNvSpPr>
          <p:nvPr>
            <p:ph type="title"/>
          </p:nvPr>
        </p:nvSpPr>
        <p:spPr>
          <a:xfrm>
            <a:off x="2981865" y="90479"/>
            <a:ext cx="8610600" cy="1293028"/>
          </a:xfrm>
        </p:spPr>
        <p:txBody>
          <a:bodyPr>
            <a:normAutofit fontScale="90000"/>
          </a:bodyPr>
          <a:lstStyle/>
          <a:p>
            <a:r>
              <a:rPr lang="en-US" sz="3600" dirty="0"/>
              <a:t>Possible projects – </a:t>
            </a:r>
            <a:br>
              <a:rPr lang="en-US" sz="3100" dirty="0"/>
            </a:br>
            <a:r>
              <a:rPr lang="en-US" dirty="0"/>
              <a:t>what the students bring with them</a:t>
            </a:r>
          </a:p>
        </p:txBody>
      </p:sp>
      <p:sp>
        <p:nvSpPr>
          <p:cNvPr id="4" name="Footer Placeholder 3">
            <a:extLst>
              <a:ext uri="{FF2B5EF4-FFF2-40B4-BE49-F238E27FC236}">
                <a16:creationId xmlns:a16="http://schemas.microsoft.com/office/drawing/2014/main" id="{A1D4AD4C-006B-4C38-869E-5A4CBFFCB206}"/>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6" name="Picture 5">
            <a:extLst>
              <a:ext uri="{FF2B5EF4-FFF2-40B4-BE49-F238E27FC236}">
                <a16:creationId xmlns:a16="http://schemas.microsoft.com/office/drawing/2014/main" id="{9AC5A511-8BD8-4BC4-977A-A526DC5245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graphicFrame>
        <p:nvGraphicFramePr>
          <p:cNvPr id="9" name="Content Placeholder 8">
            <a:extLst>
              <a:ext uri="{FF2B5EF4-FFF2-40B4-BE49-F238E27FC236}">
                <a16:creationId xmlns:a16="http://schemas.microsoft.com/office/drawing/2014/main" id="{4AF9E18C-1B23-4523-A9BC-2F19A53FDC9E}"/>
              </a:ext>
            </a:extLst>
          </p:cNvPr>
          <p:cNvGraphicFramePr>
            <a:graphicFrameLocks noGrp="1"/>
          </p:cNvGraphicFramePr>
          <p:nvPr>
            <p:ph idx="1"/>
          </p:nvPr>
        </p:nvGraphicFramePr>
        <p:xfrm>
          <a:off x="387549" y="1383507"/>
          <a:ext cx="11330396" cy="5287986"/>
        </p:xfrm>
        <a:graphic>
          <a:graphicData uri="http://schemas.openxmlformats.org/drawingml/2006/table">
            <a:tbl>
              <a:tblPr firstRow="1" firstCol="1" bandRow="1">
                <a:tableStyleId>{5C22544A-7EE6-4342-B048-85BDC9FD1C3A}</a:tableStyleId>
              </a:tblPr>
              <a:tblGrid>
                <a:gridCol w="1264843">
                  <a:extLst>
                    <a:ext uri="{9D8B030D-6E8A-4147-A177-3AD203B41FA5}">
                      <a16:colId xmlns:a16="http://schemas.microsoft.com/office/drawing/2014/main" val="3190224438"/>
                    </a:ext>
                  </a:extLst>
                </a:gridCol>
                <a:gridCol w="5121421">
                  <a:extLst>
                    <a:ext uri="{9D8B030D-6E8A-4147-A177-3AD203B41FA5}">
                      <a16:colId xmlns:a16="http://schemas.microsoft.com/office/drawing/2014/main" val="1356415665"/>
                    </a:ext>
                  </a:extLst>
                </a:gridCol>
                <a:gridCol w="4944132">
                  <a:extLst>
                    <a:ext uri="{9D8B030D-6E8A-4147-A177-3AD203B41FA5}">
                      <a16:colId xmlns:a16="http://schemas.microsoft.com/office/drawing/2014/main" val="2610912894"/>
                    </a:ext>
                  </a:extLst>
                </a:gridCol>
              </a:tblGrid>
              <a:tr h="469889">
                <a:tc>
                  <a:txBody>
                    <a:bodyPr/>
                    <a:lstStyle/>
                    <a:p>
                      <a:pPr marL="0" marR="0" algn="ctr">
                        <a:lnSpc>
                          <a:spcPct val="110000"/>
                        </a:lnSpc>
                        <a:spcBef>
                          <a:spcPts val="0"/>
                        </a:spcBef>
                        <a:spcAft>
                          <a:spcPts val="0"/>
                        </a:spcAft>
                      </a:pPr>
                      <a:r>
                        <a:rPr lang="en-GB" sz="1600" dirty="0">
                          <a:effectLst/>
                        </a:rPr>
                        <a:t>According to student’s</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0" marR="0" algn="ctr">
                        <a:lnSpc>
                          <a:spcPct val="110000"/>
                        </a:lnSpc>
                        <a:spcBef>
                          <a:spcPts val="0"/>
                        </a:spcBef>
                        <a:spcAft>
                          <a:spcPts val="0"/>
                        </a:spcAft>
                      </a:pPr>
                      <a:r>
                        <a:rPr lang="en-GB" sz="1600" dirty="0">
                          <a:effectLst/>
                        </a:rPr>
                        <a:t>Possible project</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0" marR="0" algn="ctr">
                        <a:lnSpc>
                          <a:spcPct val="110000"/>
                        </a:lnSpc>
                        <a:spcBef>
                          <a:spcPts val="0"/>
                        </a:spcBef>
                        <a:spcAft>
                          <a:spcPts val="0"/>
                        </a:spcAft>
                      </a:pPr>
                      <a:r>
                        <a:rPr lang="en-GB" sz="1600">
                          <a:effectLst/>
                        </a:rPr>
                        <a:t>Outcome</a:t>
                      </a:r>
                      <a:endParaRPr lang="en-US" sz="160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extLst>
                  <a:ext uri="{0D108BD9-81ED-4DB2-BD59-A6C34878D82A}">
                    <a16:rowId xmlns:a16="http://schemas.microsoft.com/office/drawing/2014/main" val="1801656563"/>
                  </a:ext>
                </a:extLst>
              </a:tr>
              <a:tr h="983349">
                <a:tc>
                  <a:txBody>
                    <a:bodyPr/>
                    <a:lstStyle/>
                    <a:p>
                      <a:pPr marL="0" marR="0" algn="ctr">
                        <a:lnSpc>
                          <a:spcPct val="110000"/>
                        </a:lnSpc>
                        <a:spcBef>
                          <a:spcPts val="0"/>
                        </a:spcBef>
                        <a:spcAft>
                          <a:spcPts val="0"/>
                        </a:spcAft>
                      </a:pPr>
                      <a:r>
                        <a:rPr lang="en-GB" sz="1600" dirty="0">
                          <a:effectLst/>
                        </a:rPr>
                        <a:t>Readiness</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0" marR="0" algn="l">
                        <a:lnSpc>
                          <a:spcPct val="110000"/>
                        </a:lnSpc>
                        <a:spcBef>
                          <a:spcPts val="0"/>
                        </a:spcBef>
                        <a:spcAft>
                          <a:spcPts val="0"/>
                        </a:spcAft>
                      </a:pPr>
                      <a:r>
                        <a:rPr lang="en-GB" sz="1600" dirty="0">
                          <a:effectLst/>
                        </a:rPr>
                        <a:t>How ready are student’s investigation into perceived and actual reediness and effect of the difference on learning</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0" marR="0" algn="l">
                        <a:lnSpc>
                          <a:spcPct val="110000"/>
                        </a:lnSpc>
                        <a:spcBef>
                          <a:spcPts val="0"/>
                        </a:spcBef>
                        <a:spcAft>
                          <a:spcPts val="0"/>
                        </a:spcAft>
                      </a:pPr>
                      <a:r>
                        <a:rPr lang="en-GB" sz="1600" dirty="0">
                          <a:effectLst/>
                        </a:rPr>
                        <a:t>Tools to measure and assess readiness in students and teacher’s perceptions on student readiness (e.g. surveys). Tools to analyse data gathered on readiness</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extLst>
                  <a:ext uri="{0D108BD9-81ED-4DB2-BD59-A6C34878D82A}">
                    <a16:rowId xmlns:a16="http://schemas.microsoft.com/office/drawing/2014/main" val="1846994614"/>
                  </a:ext>
                </a:extLst>
              </a:tr>
              <a:tr h="1481239">
                <a:tc>
                  <a:txBody>
                    <a:bodyPr/>
                    <a:lstStyle/>
                    <a:p>
                      <a:pPr marL="0" marR="0" algn="ctr">
                        <a:lnSpc>
                          <a:spcPct val="110000"/>
                        </a:lnSpc>
                        <a:spcBef>
                          <a:spcPts val="0"/>
                        </a:spcBef>
                        <a:spcAft>
                          <a:spcPts val="0"/>
                        </a:spcAft>
                      </a:pPr>
                      <a:r>
                        <a:rPr lang="en-GB" sz="1600" dirty="0">
                          <a:effectLst/>
                        </a:rPr>
                        <a:t>Interest</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342900" marR="0" lvl="0" indent="-342900" algn="l">
                        <a:lnSpc>
                          <a:spcPct val="110000"/>
                        </a:lnSpc>
                        <a:spcBef>
                          <a:spcPts val="0"/>
                        </a:spcBef>
                        <a:spcAft>
                          <a:spcPts val="0"/>
                        </a:spcAft>
                        <a:buFont typeface="+mj-lt"/>
                        <a:buAutoNum type="arabicPeriod"/>
                      </a:pPr>
                      <a:r>
                        <a:rPr lang="en-GB" sz="1600" dirty="0">
                          <a:effectLst/>
                        </a:rPr>
                        <a:t>Mapping student interests to student achievement. </a:t>
                      </a:r>
                      <a:endParaRPr lang="en-US" sz="1600" dirty="0">
                        <a:effectLst/>
                      </a:endParaRPr>
                    </a:p>
                    <a:p>
                      <a:pPr marL="342900" marR="0" lvl="0" indent="-342900" algn="l">
                        <a:lnSpc>
                          <a:spcPct val="110000"/>
                        </a:lnSpc>
                        <a:spcBef>
                          <a:spcPts val="0"/>
                        </a:spcBef>
                        <a:spcAft>
                          <a:spcPts val="0"/>
                        </a:spcAft>
                        <a:buFont typeface="+mj-lt"/>
                        <a:buAutoNum type="arabicPeriod"/>
                      </a:pPr>
                      <a:r>
                        <a:rPr lang="en-GB" sz="1600" dirty="0">
                          <a:effectLst/>
                        </a:rPr>
                        <a:t>Investigation into the most effective ways to generate interest in students</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0" marR="0" algn="l">
                        <a:lnSpc>
                          <a:spcPct val="110000"/>
                        </a:lnSpc>
                        <a:spcBef>
                          <a:spcPts val="0"/>
                        </a:spcBef>
                        <a:spcAft>
                          <a:spcPts val="0"/>
                        </a:spcAft>
                      </a:pPr>
                      <a:r>
                        <a:rPr lang="en-GB" sz="1600" dirty="0">
                          <a:effectLst/>
                        </a:rPr>
                        <a:t>Tools to measure student interest in different categories (e.g. surveys, optional activates). Methods to analyse data and interventions that use that data and help cultivate interests.</a:t>
                      </a:r>
                      <a:endParaRPr lang="en-US" sz="1600" dirty="0">
                        <a:effectLst/>
                      </a:endParaRPr>
                    </a:p>
                    <a:p>
                      <a:pPr marL="0" marR="0" algn="l">
                        <a:lnSpc>
                          <a:spcPct val="110000"/>
                        </a:lnSpc>
                        <a:spcBef>
                          <a:spcPts val="0"/>
                        </a:spcBef>
                        <a:spcAft>
                          <a:spcPts val="0"/>
                        </a:spcAft>
                      </a:pPr>
                      <a:r>
                        <a:rPr lang="en-GB" sz="1600" dirty="0">
                          <a:effectLst/>
                        </a:rPr>
                        <a:t>Activities that help inspire students.</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extLst>
                  <a:ext uri="{0D108BD9-81ED-4DB2-BD59-A6C34878D82A}">
                    <a16:rowId xmlns:a16="http://schemas.microsoft.com/office/drawing/2014/main" val="2203783767"/>
                  </a:ext>
                </a:extLst>
              </a:tr>
              <a:tr h="2228073">
                <a:tc>
                  <a:txBody>
                    <a:bodyPr/>
                    <a:lstStyle/>
                    <a:p>
                      <a:pPr marL="0" marR="0" algn="ctr">
                        <a:lnSpc>
                          <a:spcPct val="110000"/>
                        </a:lnSpc>
                        <a:spcBef>
                          <a:spcPts val="0"/>
                        </a:spcBef>
                        <a:spcAft>
                          <a:spcPts val="0"/>
                        </a:spcAft>
                      </a:pPr>
                      <a:r>
                        <a:rPr lang="en-GB" sz="1600" dirty="0">
                          <a:effectLst/>
                        </a:rPr>
                        <a:t>Learning Profile</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342900" marR="0" lvl="0" indent="-342900" algn="l">
                        <a:lnSpc>
                          <a:spcPct val="110000"/>
                        </a:lnSpc>
                        <a:spcBef>
                          <a:spcPts val="0"/>
                        </a:spcBef>
                        <a:spcAft>
                          <a:spcPts val="0"/>
                        </a:spcAft>
                        <a:buFont typeface="+mj-lt"/>
                        <a:buAutoNum type="arabicPeriod"/>
                      </a:pPr>
                      <a:r>
                        <a:rPr lang="en-GB" sz="1600" dirty="0">
                          <a:effectLst/>
                        </a:rPr>
                        <a:t>How do student learning preferences predict learning outcomes?</a:t>
                      </a:r>
                      <a:endParaRPr lang="en-US" sz="1600" dirty="0">
                        <a:effectLst/>
                      </a:endParaRPr>
                    </a:p>
                    <a:p>
                      <a:pPr marL="342900" marR="0" lvl="0" indent="-342900" algn="l">
                        <a:lnSpc>
                          <a:spcPct val="110000"/>
                        </a:lnSpc>
                        <a:spcBef>
                          <a:spcPts val="0"/>
                        </a:spcBef>
                        <a:spcAft>
                          <a:spcPts val="0"/>
                        </a:spcAft>
                        <a:buFont typeface="+mj-lt"/>
                        <a:buAutoNum type="arabicPeriod"/>
                      </a:pPr>
                      <a:r>
                        <a:rPr lang="en-GB" sz="1600" dirty="0">
                          <a:effectLst/>
                        </a:rPr>
                        <a:t>How do learning preferences in teachers affect teachers’ perceptions of the most effective learning strategies.</a:t>
                      </a:r>
                      <a:endParaRPr lang="en-US" sz="1600" dirty="0">
                        <a:effectLst/>
                      </a:endParaRPr>
                    </a:p>
                    <a:p>
                      <a:pPr marL="342900" marR="0" lvl="0" indent="-342900" algn="l">
                        <a:lnSpc>
                          <a:spcPct val="110000"/>
                        </a:lnSpc>
                        <a:spcBef>
                          <a:spcPts val="0"/>
                        </a:spcBef>
                        <a:spcAft>
                          <a:spcPts val="0"/>
                        </a:spcAft>
                        <a:buFont typeface="+mj-lt"/>
                        <a:buAutoNum type="arabicPeriod"/>
                      </a:pPr>
                      <a:r>
                        <a:rPr lang="en-GB" sz="1600" dirty="0">
                          <a:effectLst/>
                        </a:rPr>
                        <a:t>Effects of inclusivity actions (gender, culture or intelligence preferences ) on learning outcomes.</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342900" marR="0" lvl="0" indent="-342900" algn="l">
                        <a:lnSpc>
                          <a:spcPct val="110000"/>
                        </a:lnSpc>
                        <a:spcBef>
                          <a:spcPts val="0"/>
                        </a:spcBef>
                        <a:spcAft>
                          <a:spcPts val="0"/>
                        </a:spcAft>
                        <a:buFont typeface="+mj-lt"/>
                        <a:buAutoNum type="arabicPeriod"/>
                      </a:pPr>
                      <a:r>
                        <a:rPr lang="en-GB" sz="1600" dirty="0">
                          <a:effectLst/>
                        </a:rPr>
                        <a:t>Tools to assess our student’s learning preferences. </a:t>
                      </a:r>
                      <a:endParaRPr lang="en-US" sz="1600" dirty="0">
                        <a:effectLst/>
                      </a:endParaRPr>
                    </a:p>
                    <a:p>
                      <a:pPr marL="342900" marR="0" lvl="0" indent="-342900" algn="l">
                        <a:lnSpc>
                          <a:spcPct val="110000"/>
                        </a:lnSpc>
                        <a:spcBef>
                          <a:spcPts val="0"/>
                        </a:spcBef>
                        <a:spcAft>
                          <a:spcPts val="0"/>
                        </a:spcAft>
                        <a:buFont typeface="+mj-lt"/>
                        <a:buAutoNum type="arabicPeriod"/>
                      </a:pPr>
                      <a:r>
                        <a:rPr lang="en-GB" sz="1600" dirty="0">
                          <a:effectLst/>
                        </a:rPr>
                        <a:t>Tools to measure teacher’s learning preferences</a:t>
                      </a:r>
                      <a:endParaRPr lang="en-US" sz="1600" dirty="0">
                        <a:effectLst/>
                      </a:endParaRPr>
                    </a:p>
                    <a:p>
                      <a:pPr marL="342900" marR="0" lvl="0" indent="-342900" algn="l">
                        <a:lnSpc>
                          <a:spcPct val="110000"/>
                        </a:lnSpc>
                        <a:spcBef>
                          <a:spcPts val="0"/>
                        </a:spcBef>
                        <a:spcAft>
                          <a:spcPts val="0"/>
                        </a:spcAft>
                        <a:buFont typeface="+mj-lt"/>
                        <a:buAutoNum type="arabicPeriod"/>
                      </a:pPr>
                      <a:r>
                        <a:rPr lang="en-GB" sz="1600" dirty="0">
                          <a:effectLst/>
                        </a:rPr>
                        <a:t>Effective inclusivity actions in our subjects</a:t>
                      </a:r>
                      <a:endParaRPr lang="en-US" sz="16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extLst>
                  <a:ext uri="{0D108BD9-81ED-4DB2-BD59-A6C34878D82A}">
                    <a16:rowId xmlns:a16="http://schemas.microsoft.com/office/drawing/2014/main" val="3949969675"/>
                  </a:ext>
                </a:extLst>
              </a:tr>
            </a:tbl>
          </a:graphicData>
        </a:graphic>
      </p:graphicFrame>
    </p:spTree>
    <p:extLst>
      <p:ext uri="{BB962C8B-B14F-4D97-AF65-F5344CB8AC3E}">
        <p14:creationId xmlns:p14="http://schemas.microsoft.com/office/powerpoint/2010/main" val="3035771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63DC4-B335-4BBE-9D75-40F3F6D25FB3}"/>
              </a:ext>
            </a:extLst>
          </p:cNvPr>
          <p:cNvSpPr>
            <a:spLocks noGrp="1"/>
          </p:cNvSpPr>
          <p:nvPr>
            <p:ph type="title"/>
          </p:nvPr>
        </p:nvSpPr>
        <p:spPr/>
        <p:txBody>
          <a:bodyPr/>
          <a:lstStyle/>
          <a:p>
            <a:r>
              <a:rPr lang="en-US" dirty="0"/>
              <a:t>Ideas for studies </a:t>
            </a:r>
            <a:endParaRPr lang="en-GB" dirty="0"/>
          </a:p>
        </p:txBody>
      </p:sp>
      <p:sp>
        <p:nvSpPr>
          <p:cNvPr id="3" name="Content Placeholder 2">
            <a:extLst>
              <a:ext uri="{FF2B5EF4-FFF2-40B4-BE49-F238E27FC236}">
                <a16:creationId xmlns:a16="http://schemas.microsoft.com/office/drawing/2014/main" id="{F9D2A193-954C-4757-9E9F-819216B90BC2}"/>
              </a:ext>
            </a:extLst>
          </p:cNvPr>
          <p:cNvSpPr>
            <a:spLocks noGrp="1"/>
          </p:cNvSpPr>
          <p:nvPr>
            <p:ph idx="1"/>
          </p:nvPr>
        </p:nvSpPr>
        <p:spPr/>
        <p:txBody>
          <a:bodyPr>
            <a:normAutofit fontScale="92500" lnSpcReduction="10000"/>
          </a:bodyPr>
          <a:lstStyle/>
          <a:p>
            <a:r>
              <a:rPr lang="en-US" dirty="0"/>
              <a:t>From maths</a:t>
            </a:r>
          </a:p>
          <a:p>
            <a:r>
              <a:rPr lang="en-GB" dirty="0">
                <a:hlinkClick r:id="rId2"/>
              </a:rPr>
              <a:t>ICT PLC INFO Article When the rules of discourse change, but nobody tells you The case of a class learning about negative numbers 2020</a:t>
            </a:r>
            <a:endParaRPr lang="en-GB" dirty="0"/>
          </a:p>
          <a:p>
            <a:r>
              <a:rPr lang="en-GB" dirty="0"/>
              <a:t>From English</a:t>
            </a:r>
          </a:p>
          <a:p>
            <a:pPr marL="0" indent="0">
              <a:buNone/>
            </a:pPr>
            <a:r>
              <a:rPr lang="en-GB" dirty="0">
                <a:hlinkClick r:id="rId3"/>
              </a:rPr>
              <a:t>ICT PLC INFO Article Action research increasing students’ interests in English grammar lessons university Turkey GulsahOZ1</a:t>
            </a:r>
            <a:endParaRPr lang="en-GB" dirty="0"/>
          </a:p>
          <a:p>
            <a:r>
              <a:rPr lang="en-GB" dirty="0"/>
              <a:t>From Science</a:t>
            </a:r>
          </a:p>
          <a:p>
            <a:pPr marL="0" indent="0">
              <a:buNone/>
            </a:pPr>
            <a:r>
              <a:rPr lang="en-GB" dirty="0">
                <a:hlinkClick r:id="rId4"/>
              </a:rPr>
              <a:t>ICT PLC INFO Article Increasing high school student interest in science An action research study</a:t>
            </a:r>
            <a:endParaRPr lang="en-GB" dirty="0"/>
          </a:p>
          <a:p>
            <a:r>
              <a:rPr lang="en-GB" dirty="0"/>
              <a:t>From a humanities subject</a:t>
            </a:r>
          </a:p>
          <a:p>
            <a:pPr marL="0" indent="0">
              <a:buNone/>
            </a:pPr>
            <a:r>
              <a:rPr lang="en-GB" dirty="0">
                <a:hlinkClick r:id="rId5"/>
              </a:rPr>
              <a:t>ICT PLC INFO Article Developing Library GIS Services for Humanities and Social Science: An Action Research Approach</a:t>
            </a:r>
            <a:endParaRPr lang="en-US" dirty="0"/>
          </a:p>
        </p:txBody>
      </p:sp>
      <p:sp>
        <p:nvSpPr>
          <p:cNvPr id="4" name="Footer Placeholder 3">
            <a:extLst>
              <a:ext uri="{FF2B5EF4-FFF2-40B4-BE49-F238E27FC236}">
                <a16:creationId xmlns:a16="http://schemas.microsoft.com/office/drawing/2014/main" id="{6AA79A65-377B-4B63-9BFA-B552FD00D011}"/>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6" name="Picture 5">
            <a:extLst>
              <a:ext uri="{FF2B5EF4-FFF2-40B4-BE49-F238E27FC236}">
                <a16:creationId xmlns:a16="http://schemas.microsoft.com/office/drawing/2014/main" id="{AA6BA492-8D7F-46A7-818C-3EB963C545D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2053243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1FB1-9242-45D7-ADBF-5066B16AB265}"/>
              </a:ext>
            </a:extLst>
          </p:cNvPr>
          <p:cNvSpPr>
            <a:spLocks noGrp="1"/>
          </p:cNvSpPr>
          <p:nvPr>
            <p:ph type="title"/>
          </p:nvPr>
        </p:nvSpPr>
        <p:spPr>
          <a:xfrm>
            <a:off x="2186153" y="764373"/>
            <a:ext cx="9320048" cy="1293028"/>
          </a:xfrm>
        </p:spPr>
        <p:txBody>
          <a:bodyPr>
            <a:normAutofit/>
          </a:bodyPr>
          <a:lstStyle/>
          <a:p>
            <a:r>
              <a:rPr lang="en-US">
                <a:solidFill>
                  <a:schemeClr val="bg1"/>
                </a:solidFill>
              </a:rPr>
              <a:t>5 essential things to read</a:t>
            </a:r>
            <a:endParaRPr lang="en-GB">
              <a:solidFill>
                <a:schemeClr val="bg1"/>
              </a:solidFill>
            </a:endParaRPr>
          </a:p>
        </p:txBody>
      </p:sp>
      <p:sp>
        <p:nvSpPr>
          <p:cNvPr id="3" name="Content Placeholder 2">
            <a:extLst>
              <a:ext uri="{FF2B5EF4-FFF2-40B4-BE49-F238E27FC236}">
                <a16:creationId xmlns:a16="http://schemas.microsoft.com/office/drawing/2014/main" id="{C316993B-40E2-4D5E-9283-04F34370EB42}"/>
              </a:ext>
            </a:extLst>
          </p:cNvPr>
          <p:cNvSpPr>
            <a:spLocks noGrp="1"/>
          </p:cNvSpPr>
          <p:nvPr>
            <p:ph idx="1"/>
          </p:nvPr>
        </p:nvSpPr>
        <p:spPr>
          <a:xfrm>
            <a:off x="685800" y="2743200"/>
            <a:ext cx="10820400" cy="3475485"/>
          </a:xfrm>
        </p:spPr>
        <p:txBody>
          <a:bodyPr>
            <a:normAutofit/>
          </a:bodyPr>
          <a:lstStyle/>
          <a:p>
            <a:pPr marL="457200" indent="-457200">
              <a:buFont typeface="+mj-lt"/>
              <a:buAutoNum type="arabicPeriod"/>
            </a:pPr>
            <a:r>
              <a:rPr lang="en-GB" dirty="0"/>
              <a:t>ICT PLC INFO Article </a:t>
            </a:r>
            <a:r>
              <a:rPr lang="en-GB" b="1" dirty="0"/>
              <a:t>Defensible Differentiation Why, What, and How </a:t>
            </a:r>
            <a:r>
              <a:rPr lang="en-GB" dirty="0"/>
              <a:t>Tomlinson 2013 ASL Institute 6-13 v2</a:t>
            </a:r>
          </a:p>
          <a:p>
            <a:pPr marL="457200" indent="-457200">
              <a:buFont typeface="+mj-lt"/>
              <a:buAutoNum type="arabicPeriod"/>
            </a:pPr>
            <a:r>
              <a:rPr lang="en-GB" dirty="0"/>
              <a:t>ICT PLC INFO Article </a:t>
            </a:r>
            <a:r>
              <a:rPr lang="en-GB" b="1" dirty="0"/>
              <a:t>The goals of differentiation </a:t>
            </a:r>
            <a:r>
              <a:rPr lang="en-GB" dirty="0"/>
              <a:t>Tomlinson-2008</a:t>
            </a:r>
          </a:p>
          <a:p>
            <a:pPr marL="457200" indent="-457200">
              <a:buFont typeface="+mj-lt"/>
              <a:buAutoNum type="arabicPeriod"/>
            </a:pPr>
            <a:r>
              <a:rPr lang="en-GB" dirty="0"/>
              <a:t>ICT PLC INFO Article </a:t>
            </a:r>
            <a:r>
              <a:rPr lang="en-GB" b="1" dirty="0"/>
              <a:t>Peer Coaching to Improve Classroom Differentiation Perspectives from Project CLUE</a:t>
            </a:r>
          </a:p>
          <a:p>
            <a:pPr marL="457200" indent="-457200">
              <a:buFont typeface="+mj-lt"/>
              <a:buAutoNum type="arabicPeriod"/>
            </a:pPr>
            <a:r>
              <a:rPr lang="en-GB" dirty="0"/>
              <a:t>ICT PLC INFO Article </a:t>
            </a:r>
            <a:r>
              <a:rPr lang="en-GB" b="1" dirty="0"/>
              <a:t>How can I find out how my learners view their ability </a:t>
            </a:r>
            <a:r>
              <a:rPr lang="en-GB" dirty="0"/>
              <a:t>extract from Dweck 2000</a:t>
            </a:r>
          </a:p>
          <a:p>
            <a:pPr marL="457200" indent="-457200">
              <a:buFont typeface="+mj-lt"/>
              <a:buAutoNum type="arabicPeriod"/>
            </a:pPr>
            <a:r>
              <a:rPr lang="en-GB" dirty="0"/>
              <a:t>ICT PLC INFO Article </a:t>
            </a:r>
            <a:r>
              <a:rPr lang="en-GB" dirty="0" err="1"/>
              <a:t>TxtBk</a:t>
            </a:r>
            <a:r>
              <a:rPr lang="en-GB" dirty="0"/>
              <a:t> </a:t>
            </a:r>
            <a:r>
              <a:rPr lang="en-GB" b="1" dirty="0"/>
              <a:t>Guiding School Improvement with Action Research </a:t>
            </a:r>
            <a:r>
              <a:rPr lang="en-GB" dirty="0"/>
              <a:t>Ch1 What Is Action Research </a:t>
            </a:r>
            <a:r>
              <a:rPr lang="en-GB" dirty="0" err="1"/>
              <a:t>Sagor</a:t>
            </a:r>
            <a:r>
              <a:rPr lang="en-GB" dirty="0"/>
              <a:t> 2000 6Pgs</a:t>
            </a:r>
          </a:p>
        </p:txBody>
      </p:sp>
      <p:sp>
        <p:nvSpPr>
          <p:cNvPr id="4" name="Footer Placeholder 3">
            <a:extLst>
              <a:ext uri="{FF2B5EF4-FFF2-40B4-BE49-F238E27FC236}">
                <a16:creationId xmlns:a16="http://schemas.microsoft.com/office/drawing/2014/main" id="{3313B2B7-0F4B-44F6-AEFD-6605E32ED1B0}"/>
              </a:ext>
            </a:extLst>
          </p:cNvPr>
          <p:cNvSpPr>
            <a:spLocks noGrp="1"/>
          </p:cNvSpPr>
          <p:nvPr>
            <p:ph type="ftr" sz="quarter" idx="11"/>
          </p:nvPr>
        </p:nvSpPr>
        <p:spPr>
          <a:xfrm>
            <a:off x="685800" y="6355845"/>
            <a:ext cx="7772400" cy="365125"/>
          </a:xfrm>
        </p:spPr>
        <p:txBody>
          <a:bodyPr>
            <a:normAutofit/>
          </a:bodyPr>
          <a:lstStyle/>
          <a:p>
            <a:pPr>
              <a:spcAft>
                <a:spcPts val="600"/>
              </a:spcAft>
            </a:pPr>
            <a:r>
              <a:rPr lang="en-GB">
                <a:solidFill>
                  <a:schemeClr val="tx1"/>
                </a:solidFill>
              </a:rPr>
              <a:t>Patrick Brannac		www.SmashingScience.org &amp; for China www.SmashingScienceCN.org </a:t>
            </a:r>
            <a:endParaRPr lang="en-US">
              <a:solidFill>
                <a:schemeClr val="tx1"/>
              </a:solidFill>
            </a:endParaRPr>
          </a:p>
        </p:txBody>
      </p:sp>
      <p:pic>
        <p:nvPicPr>
          <p:cNvPr id="5" name="Picture 4">
            <a:extLst>
              <a:ext uri="{FF2B5EF4-FFF2-40B4-BE49-F238E27FC236}">
                <a16:creationId xmlns:a16="http://schemas.microsoft.com/office/drawing/2014/main" id="{0855927F-27CA-49B8-A4F0-C59744EB1A6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3179256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C1311-E2F1-41EC-94C5-D92CA26A3D7C}"/>
              </a:ext>
            </a:extLst>
          </p:cNvPr>
          <p:cNvSpPr>
            <a:spLocks noGrp="1"/>
          </p:cNvSpPr>
          <p:nvPr>
            <p:ph type="title"/>
          </p:nvPr>
        </p:nvSpPr>
        <p:spPr>
          <a:xfrm>
            <a:off x="685800" y="3429000"/>
            <a:ext cx="3977639" cy="1600200"/>
          </a:xfrm>
        </p:spPr>
        <p:txBody>
          <a:bodyPr anchor="b">
            <a:noAutofit/>
          </a:bodyPr>
          <a:lstStyle/>
          <a:p>
            <a:pPr algn="l"/>
            <a:r>
              <a:rPr lang="en-US" sz="4800" dirty="0"/>
              <a:t>QR Code for the additional reading resources </a:t>
            </a:r>
            <a:endParaRPr lang="en-GB" sz="4800" dirty="0"/>
          </a:p>
        </p:txBody>
      </p:sp>
      <p:sp>
        <p:nvSpPr>
          <p:cNvPr id="4" name="Footer Placeholder 3">
            <a:extLst>
              <a:ext uri="{FF2B5EF4-FFF2-40B4-BE49-F238E27FC236}">
                <a16:creationId xmlns:a16="http://schemas.microsoft.com/office/drawing/2014/main" id="{9C0A0944-963D-41C1-A0AF-71A822A49FA2}"/>
              </a:ext>
            </a:extLst>
          </p:cNvPr>
          <p:cNvSpPr>
            <a:spLocks noGrp="1"/>
          </p:cNvSpPr>
          <p:nvPr>
            <p:ph type="ftr" sz="quarter" idx="11"/>
          </p:nvPr>
        </p:nvSpPr>
        <p:spPr>
          <a:xfrm>
            <a:off x="685800" y="6355845"/>
            <a:ext cx="4343400" cy="365125"/>
          </a:xfrm>
        </p:spPr>
        <p:txBody>
          <a:bodyPr>
            <a:normAutofit/>
          </a:bodyPr>
          <a:lstStyle/>
          <a:p>
            <a:pPr>
              <a:lnSpc>
                <a:spcPct val="90000"/>
              </a:lnSpc>
              <a:spcAft>
                <a:spcPts val="600"/>
              </a:spcAft>
            </a:pPr>
            <a:r>
              <a:rPr lang="en-GB" sz="900"/>
              <a:t>Patrick Brannac		www.SmashingScience.org &amp; for China www.SmashingScienceCN.org </a:t>
            </a:r>
            <a:endParaRPr lang="en-US" sz="900"/>
          </a:p>
        </p:txBody>
      </p:sp>
      <p:pic>
        <p:nvPicPr>
          <p:cNvPr id="8" name="Content Placeholder 7">
            <a:extLst>
              <a:ext uri="{FF2B5EF4-FFF2-40B4-BE49-F238E27FC236}">
                <a16:creationId xmlns:a16="http://schemas.microsoft.com/office/drawing/2014/main" id="{D1DEC6E7-BCE5-476E-B46F-041D0A64AD52}"/>
              </a:ext>
            </a:extLst>
          </p:cNvPr>
          <p:cNvPicPr>
            <a:picLocks noChangeAspect="1"/>
          </p:cNvPicPr>
          <p:nvPr/>
        </p:nvPicPr>
        <p:blipFill rotWithShape="1">
          <a:blip r:embed="rId2"/>
          <a:srcRect r="2" b="436"/>
          <a:stretch/>
        </p:blipFill>
        <p:spPr>
          <a:xfrm>
            <a:off x="5304147" y="10"/>
            <a:ext cx="6887853" cy="6857990"/>
          </a:xfrm>
          <a:prstGeom prst="rect">
            <a:avLst/>
          </a:prstGeom>
        </p:spPr>
      </p:pic>
      <p:pic>
        <p:nvPicPr>
          <p:cNvPr id="3" name="Picture 2">
            <a:extLst>
              <a:ext uri="{FF2B5EF4-FFF2-40B4-BE49-F238E27FC236}">
                <a16:creationId xmlns:a16="http://schemas.microsoft.com/office/drawing/2014/main" id="{461F3D55-8025-45D5-AA29-E824C44A840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63439" y="6173282"/>
            <a:ext cx="385156" cy="365125"/>
          </a:xfrm>
          <a:prstGeom prst="rect">
            <a:avLst/>
          </a:prstGeom>
          <a:noFill/>
          <a:ln>
            <a:noFill/>
          </a:ln>
        </p:spPr>
      </p:pic>
    </p:spTree>
    <p:extLst>
      <p:ext uri="{BB962C8B-B14F-4D97-AF65-F5344CB8AC3E}">
        <p14:creationId xmlns:p14="http://schemas.microsoft.com/office/powerpoint/2010/main" val="1226967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1756-B248-4EC8-93B8-1964B9683BB4}"/>
              </a:ext>
            </a:extLst>
          </p:cNvPr>
          <p:cNvSpPr>
            <a:spLocks noGrp="1"/>
          </p:cNvSpPr>
          <p:nvPr>
            <p:ph type="title"/>
          </p:nvPr>
        </p:nvSpPr>
        <p:spPr>
          <a:xfrm>
            <a:off x="4090507" y="764372"/>
            <a:ext cx="7434070" cy="1432289"/>
          </a:xfrm>
        </p:spPr>
        <p:txBody>
          <a:bodyPr>
            <a:normAutofit/>
          </a:bodyPr>
          <a:lstStyle/>
          <a:p>
            <a:r>
              <a:rPr lang="en-US" dirty="0"/>
              <a:t>Further reading</a:t>
            </a:r>
            <a:endParaRPr lang="en-GB" dirty="0"/>
          </a:p>
        </p:txBody>
      </p:sp>
      <p:sp>
        <p:nvSpPr>
          <p:cNvPr id="3" name="Content Placeholder 2">
            <a:extLst>
              <a:ext uri="{FF2B5EF4-FFF2-40B4-BE49-F238E27FC236}">
                <a16:creationId xmlns:a16="http://schemas.microsoft.com/office/drawing/2014/main" id="{53F0B07A-3688-4847-B064-493C1774351B}"/>
              </a:ext>
            </a:extLst>
          </p:cNvPr>
          <p:cNvSpPr>
            <a:spLocks noGrp="1"/>
          </p:cNvSpPr>
          <p:nvPr>
            <p:ph idx="1"/>
          </p:nvPr>
        </p:nvSpPr>
        <p:spPr>
          <a:xfrm>
            <a:off x="4090506" y="1971675"/>
            <a:ext cx="7454077" cy="4384170"/>
          </a:xfrm>
        </p:spPr>
        <p:txBody>
          <a:bodyPr>
            <a:normAutofit fontScale="92500" lnSpcReduction="20000"/>
          </a:bodyPr>
          <a:lstStyle/>
          <a:p>
            <a:r>
              <a:rPr lang="en-GB" sz="2000" dirty="0"/>
              <a:t>The Superintendent’s </a:t>
            </a:r>
            <a:r>
              <a:rPr lang="en-GB" sz="2000" b="1" dirty="0">
                <a:hlinkClick r:id="rId2"/>
              </a:rPr>
              <a:t>Quality Professional Learning Standards </a:t>
            </a:r>
            <a:r>
              <a:rPr lang="en-GB" sz="2000" dirty="0"/>
              <a:t>(Approved by the State Superintendent of Public Instruction), California, November 2014</a:t>
            </a:r>
          </a:p>
          <a:p>
            <a:r>
              <a:rPr lang="en-GB" sz="2000" dirty="0">
                <a:hlinkClick r:id="rId3"/>
              </a:rPr>
              <a:t>Association of American Educators </a:t>
            </a:r>
            <a:r>
              <a:rPr lang="en-GB" sz="2000" dirty="0"/>
              <a:t>(AAE) – A US educators organisation</a:t>
            </a:r>
          </a:p>
          <a:p>
            <a:r>
              <a:rPr lang="en-GB" sz="2000" dirty="0">
                <a:hlinkClick r:id="rId4"/>
              </a:rPr>
              <a:t>California Department of Education </a:t>
            </a:r>
            <a:r>
              <a:rPr lang="en-GB" sz="2000" dirty="0"/>
              <a:t>– Curriculum and Instruction Resources. Regulates the second largest English-speaking region in the world </a:t>
            </a:r>
          </a:p>
          <a:p>
            <a:r>
              <a:rPr lang="en-GB" sz="2000" dirty="0">
                <a:hlinkClick r:id="rId5"/>
              </a:rPr>
              <a:t>Regional Educational Laboratory (REL) Research Tools </a:t>
            </a:r>
            <a:endParaRPr lang="en-GB" sz="2000" dirty="0"/>
          </a:p>
          <a:p>
            <a:r>
              <a:rPr lang="en-GB" sz="2000" dirty="0"/>
              <a:t>For surveys and other research tools published by the </a:t>
            </a:r>
            <a:r>
              <a:rPr lang="en-GB" sz="2000" dirty="0">
                <a:hlinkClick r:id="rId6"/>
              </a:rPr>
              <a:t>Institute of Education Sciences (IES)</a:t>
            </a:r>
            <a:r>
              <a:rPr lang="en-GB" sz="2000" dirty="0"/>
              <a:t> from the USA. </a:t>
            </a:r>
          </a:p>
          <a:p>
            <a:r>
              <a:rPr lang="en-GB" sz="1600" dirty="0">
                <a:solidFill>
                  <a:srgbClr val="0000FF"/>
                </a:solidFill>
                <a:effectLst/>
                <a:latin typeface="Calibri" panose="020F0502020204030204" pitchFamily="34" charset="0"/>
                <a:hlinkClick r:id="rId7"/>
              </a:rPr>
              <a:t>http://geoffpetty.com/training-materials/differentiation/</a:t>
            </a:r>
            <a:endParaRPr lang="en-GB" sz="1600" dirty="0">
              <a:effectLst/>
              <a:latin typeface="Calibri" panose="020F0502020204030204" pitchFamily="34" charset="0"/>
            </a:endParaRPr>
          </a:p>
          <a:p>
            <a:r>
              <a:rPr lang="en-GB" sz="1600" dirty="0">
                <a:solidFill>
                  <a:srgbClr val="0000FF"/>
                </a:solidFill>
                <a:effectLst/>
                <a:latin typeface="Calibri" panose="020F0502020204030204" pitchFamily="34" charset="0"/>
                <a:hlinkClick r:id="rId8"/>
              </a:rPr>
              <a:t>https://minds-in-bloom.com/10-questioning-strategies-to/</a:t>
            </a:r>
            <a:endParaRPr lang="en-GB" sz="1600" dirty="0">
              <a:effectLst/>
              <a:latin typeface="Calibri" panose="020F0502020204030204" pitchFamily="34" charset="0"/>
            </a:endParaRPr>
          </a:p>
          <a:p>
            <a:r>
              <a:rPr lang="en-GB" sz="1600" dirty="0">
                <a:solidFill>
                  <a:srgbClr val="0000FF"/>
                </a:solidFill>
                <a:effectLst/>
                <a:latin typeface="Calibri" panose="020F0502020204030204" pitchFamily="34" charset="0"/>
                <a:hlinkClick r:id="rId9"/>
              </a:rPr>
              <a:t>https://www.teachertoolkit.co.uk/2018/01/14/differentiation-what-works-and-why/</a:t>
            </a:r>
            <a:endParaRPr lang="en-GB" sz="1600" dirty="0">
              <a:effectLst/>
              <a:latin typeface="Calibri" panose="020F0502020204030204" pitchFamily="34" charset="0"/>
            </a:endParaRPr>
          </a:p>
          <a:p>
            <a:r>
              <a:rPr lang="en-GB" sz="1600" dirty="0">
                <a:solidFill>
                  <a:srgbClr val="0000FF"/>
                </a:solidFill>
                <a:effectLst/>
                <a:latin typeface="Calibri" panose="020F0502020204030204" pitchFamily="34" charset="0"/>
                <a:hlinkClick r:id="rId10"/>
              </a:rPr>
              <a:t>https://belmontteach.wordpress.com/2014/01/23/better-questioning-thinking-about-thinking/</a:t>
            </a:r>
            <a:endParaRPr lang="en-GB" sz="1600" dirty="0">
              <a:effectLst/>
              <a:latin typeface="Calibri" panose="020F0502020204030204" pitchFamily="34" charset="0"/>
            </a:endParaRPr>
          </a:p>
          <a:p>
            <a:endParaRPr lang="en-GB" sz="2000" dirty="0"/>
          </a:p>
        </p:txBody>
      </p:sp>
      <p:sp>
        <p:nvSpPr>
          <p:cNvPr id="4" name="Footer Placeholder 3">
            <a:extLst>
              <a:ext uri="{FF2B5EF4-FFF2-40B4-BE49-F238E27FC236}">
                <a16:creationId xmlns:a16="http://schemas.microsoft.com/office/drawing/2014/main" id="{7F95436A-9983-4C10-A3D0-74B3C5E8BF99}"/>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GB" sz="900"/>
              <a:t>Patrick Brannac		www.SmashingScience.org &amp; for China www.SmashingScienceCN.org </a:t>
            </a:r>
            <a:endParaRPr lang="en-US" sz="900"/>
          </a:p>
        </p:txBody>
      </p:sp>
      <p:pic>
        <p:nvPicPr>
          <p:cNvPr id="6" name="Picture 5">
            <a:extLst>
              <a:ext uri="{FF2B5EF4-FFF2-40B4-BE49-F238E27FC236}">
                <a16:creationId xmlns:a16="http://schemas.microsoft.com/office/drawing/2014/main" id="{9F3CD8DE-58E1-477B-8C6E-CB2081C3D4B2}"/>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2177250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176B-5246-4867-8C3E-7DD4EA9FE014}"/>
              </a:ext>
            </a:extLst>
          </p:cNvPr>
          <p:cNvSpPr>
            <a:spLocks noGrp="1"/>
          </p:cNvSpPr>
          <p:nvPr>
            <p:ph type="title"/>
          </p:nvPr>
        </p:nvSpPr>
        <p:spPr>
          <a:xfrm>
            <a:off x="4090507" y="764372"/>
            <a:ext cx="7434070" cy="1432289"/>
          </a:xfrm>
        </p:spPr>
        <p:txBody>
          <a:bodyPr>
            <a:normAutofit/>
          </a:bodyPr>
          <a:lstStyle/>
          <a:p>
            <a:r>
              <a:rPr lang="en-US" dirty="0"/>
              <a:t>References</a:t>
            </a:r>
            <a:endParaRPr lang="en-GB" dirty="0"/>
          </a:p>
        </p:txBody>
      </p:sp>
      <p:sp>
        <p:nvSpPr>
          <p:cNvPr id="3" name="Content Placeholder 2">
            <a:extLst>
              <a:ext uri="{FF2B5EF4-FFF2-40B4-BE49-F238E27FC236}">
                <a16:creationId xmlns:a16="http://schemas.microsoft.com/office/drawing/2014/main" id="{B95E53B2-8590-4771-BC2F-3ED60C3DD515}"/>
              </a:ext>
            </a:extLst>
          </p:cNvPr>
          <p:cNvSpPr>
            <a:spLocks noGrp="1"/>
          </p:cNvSpPr>
          <p:nvPr>
            <p:ph idx="1"/>
          </p:nvPr>
        </p:nvSpPr>
        <p:spPr>
          <a:xfrm>
            <a:off x="4090507" y="2628900"/>
            <a:ext cx="7454077" cy="3589785"/>
          </a:xfrm>
        </p:spPr>
        <p:txBody>
          <a:bodyPr>
            <a:normAutofit/>
          </a:bodyPr>
          <a:lstStyle/>
          <a:p>
            <a:r>
              <a:rPr lang="en-US" sz="1700" dirty="0"/>
              <a:t>Sager, R. (2000) </a:t>
            </a:r>
            <a:r>
              <a:rPr lang="en-GB" sz="1700" dirty="0"/>
              <a:t>Guiding School Improvement with Action Research. Chapter 1. ASCD, </a:t>
            </a:r>
            <a:r>
              <a:rPr lang="en-GB" sz="1700" dirty="0">
                <a:hlinkClick r:id="rId2"/>
              </a:rPr>
              <a:t>web version here</a:t>
            </a:r>
            <a:r>
              <a:rPr lang="en-GB" sz="1700" dirty="0"/>
              <a:t>. Full chapter here. </a:t>
            </a:r>
          </a:p>
          <a:p>
            <a:r>
              <a:rPr lang="en-GB" sz="1700" dirty="0">
                <a:hlinkClick r:id="rId3"/>
              </a:rPr>
              <a:t>https://www.giftedpage.org/resources/covid-19-resources/</a:t>
            </a:r>
            <a:r>
              <a:rPr lang="en-GB" sz="1700" dirty="0"/>
              <a:t> </a:t>
            </a:r>
          </a:p>
          <a:p>
            <a:r>
              <a:rPr lang="en-GB" sz="1700" dirty="0"/>
              <a:t>Differentiation Central (2016) </a:t>
            </a:r>
            <a:r>
              <a:rPr lang="en-GB" sz="1700" dirty="0">
                <a:hlinkClick r:id="rId4"/>
              </a:rPr>
              <a:t>website available here</a:t>
            </a:r>
            <a:r>
              <a:rPr lang="en-GB" sz="1700" dirty="0"/>
              <a:t>. </a:t>
            </a:r>
          </a:p>
          <a:p>
            <a:r>
              <a:rPr lang="en-GB" sz="1700" dirty="0">
                <a:hlinkClick r:id="rId5"/>
              </a:rPr>
              <a:t>https://giftedandtalentedresourcesdirectory.com/</a:t>
            </a:r>
            <a:r>
              <a:rPr lang="en-GB" sz="1700" dirty="0"/>
              <a:t> </a:t>
            </a:r>
          </a:p>
          <a:p>
            <a:r>
              <a:rPr lang="en-GB" sz="1700" dirty="0">
                <a:latin typeface="Arial" panose="020B0604020202020204" pitchFamily="34" charset="0"/>
              </a:rPr>
              <a:t>Kelly, D. (2011)</a:t>
            </a:r>
            <a:r>
              <a:rPr lang="en-GB" sz="1700" b="0" i="0" u="none" strike="noStrike" baseline="0" dirty="0">
                <a:latin typeface="Arial" panose="020B0604020202020204" pitchFamily="34" charset="0"/>
              </a:rPr>
              <a:t> </a:t>
            </a:r>
            <a:r>
              <a:rPr lang="en-GB" sz="1700" b="1" i="0" u="none" strike="noStrike" baseline="0" dirty="0">
                <a:latin typeface="Arial" panose="020B0604020202020204" pitchFamily="34" charset="0"/>
                <a:hlinkClick r:id="rId6"/>
              </a:rPr>
              <a:t>Differentiating Instruction for Gifted Learners. Lake </a:t>
            </a:r>
            <a:r>
              <a:rPr lang="en-GB" sz="1700" b="1" i="0" u="none" strike="noStrike" baseline="0" dirty="0" err="1">
                <a:latin typeface="Arial" panose="020B0604020202020204" pitchFamily="34" charset="0"/>
                <a:hlinkClick r:id="rId6"/>
              </a:rPr>
              <a:t>Sybelia</a:t>
            </a:r>
            <a:r>
              <a:rPr lang="en-GB" sz="1700" b="1" i="0" u="none" strike="noStrike" baseline="0" dirty="0">
                <a:latin typeface="Arial" panose="020B0604020202020204" pitchFamily="34" charset="0"/>
                <a:hlinkClick r:id="rId6"/>
              </a:rPr>
              <a:t> Elementary </a:t>
            </a:r>
            <a:endParaRPr lang="en-GB" sz="1700" b="1" i="0" u="none" strike="noStrike" baseline="0" dirty="0">
              <a:latin typeface="Arial" panose="020B0604020202020204" pitchFamily="34" charset="0"/>
            </a:endParaRPr>
          </a:p>
          <a:p>
            <a:r>
              <a:rPr lang="en-GB" sz="1700" b="1" dirty="0">
                <a:latin typeface="Arial" panose="020B0604020202020204" pitchFamily="34" charset="0"/>
              </a:rPr>
              <a:t>Tomlinson, C. 2013 </a:t>
            </a:r>
            <a:r>
              <a:rPr lang="en-GB" sz="1700" b="0" i="0" u="none" strike="noStrike" baseline="0" dirty="0">
                <a:latin typeface="Arial Unicode MS"/>
              </a:rPr>
              <a:t>Defensible Differentiation: Why, What, and How</a:t>
            </a:r>
          </a:p>
          <a:p>
            <a:r>
              <a:rPr lang="en-GB" sz="1700" dirty="0" err="1"/>
              <a:t>McCoach</a:t>
            </a:r>
            <a:r>
              <a:rPr lang="en-GB" sz="1700" dirty="0"/>
              <a:t>, D. B. 2001 </a:t>
            </a:r>
            <a:r>
              <a:rPr lang="en-GB" sz="1700" b="1" dirty="0">
                <a:hlinkClick r:id="rId7"/>
              </a:rPr>
              <a:t>Why Try? Factors that Differentiate Underachieving Gifted Students from High Achieving Gifted Students</a:t>
            </a:r>
            <a:r>
              <a:rPr lang="en-GB" sz="1700" b="1" dirty="0"/>
              <a:t>. </a:t>
            </a:r>
            <a:r>
              <a:rPr lang="en-GB" sz="1700" dirty="0"/>
              <a:t>Office of educational Research and Improvement</a:t>
            </a:r>
          </a:p>
        </p:txBody>
      </p:sp>
      <p:sp>
        <p:nvSpPr>
          <p:cNvPr id="4" name="Footer Placeholder 3">
            <a:extLst>
              <a:ext uri="{FF2B5EF4-FFF2-40B4-BE49-F238E27FC236}">
                <a16:creationId xmlns:a16="http://schemas.microsoft.com/office/drawing/2014/main" id="{98AD6153-7DCE-4BDB-A0E3-2C0FEA397014}"/>
              </a:ext>
            </a:extLst>
          </p:cNvPr>
          <p:cNvSpPr>
            <a:spLocks noGrp="1"/>
          </p:cNvSpPr>
          <p:nvPr>
            <p:ph type="ftr" sz="quarter" idx="11"/>
          </p:nvPr>
        </p:nvSpPr>
        <p:spPr>
          <a:xfrm>
            <a:off x="4090506" y="6355845"/>
            <a:ext cx="4367693" cy="365125"/>
          </a:xfrm>
        </p:spPr>
        <p:txBody>
          <a:bodyPr>
            <a:normAutofit/>
          </a:bodyPr>
          <a:lstStyle/>
          <a:p>
            <a:pPr>
              <a:lnSpc>
                <a:spcPct val="90000"/>
              </a:lnSpc>
              <a:spcAft>
                <a:spcPts val="600"/>
              </a:spcAft>
            </a:pPr>
            <a:r>
              <a:rPr lang="en-GB" sz="900"/>
              <a:t>Patrick Brannac		www.SmashingScience.org &amp; for China www.SmashingScienceCN.org </a:t>
            </a:r>
            <a:endParaRPr lang="en-US" sz="900"/>
          </a:p>
        </p:txBody>
      </p:sp>
      <p:pic>
        <p:nvPicPr>
          <p:cNvPr id="6" name="Picture 5">
            <a:extLst>
              <a:ext uri="{FF2B5EF4-FFF2-40B4-BE49-F238E27FC236}">
                <a16:creationId xmlns:a16="http://schemas.microsoft.com/office/drawing/2014/main" id="{796CC5D6-300A-4649-81F6-897BB295CB6C}"/>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289646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A502-29D2-416B-A883-0D4E3F9275E6}"/>
              </a:ext>
            </a:extLst>
          </p:cNvPr>
          <p:cNvSpPr>
            <a:spLocks noGrp="1"/>
          </p:cNvSpPr>
          <p:nvPr>
            <p:ph type="title"/>
          </p:nvPr>
        </p:nvSpPr>
        <p:spPr/>
        <p:txBody>
          <a:bodyPr/>
          <a:lstStyle/>
          <a:p>
            <a:r>
              <a:rPr lang="en-GB" dirty="0"/>
              <a:t>Scan this for today’s Meeting’s </a:t>
            </a:r>
          </a:p>
        </p:txBody>
      </p:sp>
      <p:sp>
        <p:nvSpPr>
          <p:cNvPr id="3" name="Content Placeholder 2">
            <a:extLst>
              <a:ext uri="{FF2B5EF4-FFF2-40B4-BE49-F238E27FC236}">
                <a16:creationId xmlns:a16="http://schemas.microsoft.com/office/drawing/2014/main" id="{B10CD29E-2883-4774-A377-D6FFE16F6928}"/>
              </a:ext>
            </a:extLst>
          </p:cNvPr>
          <p:cNvSpPr>
            <a:spLocks noGrp="1"/>
          </p:cNvSpPr>
          <p:nvPr>
            <p:ph idx="1"/>
          </p:nvPr>
        </p:nvSpPr>
        <p:spPr/>
        <p:txBody>
          <a:bodyPr/>
          <a:lstStyle/>
          <a:p>
            <a:endParaRPr lang="en-GB"/>
          </a:p>
        </p:txBody>
      </p:sp>
      <p:sp>
        <p:nvSpPr>
          <p:cNvPr id="4" name="Footer Placeholder 3">
            <a:extLst>
              <a:ext uri="{FF2B5EF4-FFF2-40B4-BE49-F238E27FC236}">
                <a16:creationId xmlns:a16="http://schemas.microsoft.com/office/drawing/2014/main" id="{0261CF30-38A6-4661-8CFC-348D3CF6EECC}"/>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6" name="Picture 5">
            <a:extLst>
              <a:ext uri="{FF2B5EF4-FFF2-40B4-BE49-F238E27FC236}">
                <a16:creationId xmlns:a16="http://schemas.microsoft.com/office/drawing/2014/main" id="{1116A0AB-3DFF-4F62-9C94-BA7D0623EE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168587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3200-FE0F-4833-B04D-19ABFC00F19E}"/>
              </a:ext>
            </a:extLst>
          </p:cNvPr>
          <p:cNvSpPr>
            <a:spLocks noGrp="1"/>
          </p:cNvSpPr>
          <p:nvPr>
            <p:ph type="title"/>
          </p:nvPr>
        </p:nvSpPr>
        <p:spPr/>
        <p:txBody>
          <a:bodyPr/>
          <a:lstStyle/>
          <a:p>
            <a:endParaRPr lang="en-GB" dirty="0"/>
          </a:p>
        </p:txBody>
      </p:sp>
      <p:graphicFrame>
        <p:nvGraphicFramePr>
          <p:cNvPr id="8" name="Content Placeholder 7">
            <a:extLst>
              <a:ext uri="{FF2B5EF4-FFF2-40B4-BE49-F238E27FC236}">
                <a16:creationId xmlns:a16="http://schemas.microsoft.com/office/drawing/2014/main" id="{772F0B1E-B7DD-40FC-ACC6-C768CBD8AB3B}"/>
              </a:ext>
            </a:extLst>
          </p:cNvPr>
          <p:cNvGraphicFramePr>
            <a:graphicFrameLocks noGrp="1"/>
          </p:cNvGraphicFramePr>
          <p:nvPr>
            <p:ph idx="1"/>
          </p:nvPr>
        </p:nvGraphicFramePr>
        <p:xfrm>
          <a:off x="554566" y="230430"/>
          <a:ext cx="11082867" cy="6512943"/>
        </p:xfrm>
        <a:graphic>
          <a:graphicData uri="http://schemas.openxmlformats.org/drawingml/2006/table">
            <a:tbl>
              <a:tblPr firstRow="1" firstCol="1" bandRow="1">
                <a:tableStyleId>{5C22544A-7EE6-4342-B048-85BDC9FD1C3A}</a:tableStyleId>
              </a:tblPr>
              <a:tblGrid>
                <a:gridCol w="296333">
                  <a:extLst>
                    <a:ext uri="{9D8B030D-6E8A-4147-A177-3AD203B41FA5}">
                      <a16:colId xmlns:a16="http://schemas.microsoft.com/office/drawing/2014/main" val="280001472"/>
                    </a:ext>
                  </a:extLst>
                </a:gridCol>
                <a:gridCol w="601133">
                  <a:extLst>
                    <a:ext uri="{9D8B030D-6E8A-4147-A177-3AD203B41FA5}">
                      <a16:colId xmlns:a16="http://schemas.microsoft.com/office/drawing/2014/main" val="3701339842"/>
                    </a:ext>
                  </a:extLst>
                </a:gridCol>
                <a:gridCol w="1413837">
                  <a:extLst>
                    <a:ext uri="{9D8B030D-6E8A-4147-A177-3AD203B41FA5}">
                      <a16:colId xmlns:a16="http://schemas.microsoft.com/office/drawing/2014/main" val="802767580"/>
                    </a:ext>
                  </a:extLst>
                </a:gridCol>
                <a:gridCol w="1012764">
                  <a:extLst>
                    <a:ext uri="{9D8B030D-6E8A-4147-A177-3AD203B41FA5}">
                      <a16:colId xmlns:a16="http://schemas.microsoft.com/office/drawing/2014/main" val="3382278328"/>
                    </a:ext>
                  </a:extLst>
                </a:gridCol>
                <a:gridCol w="2539162">
                  <a:extLst>
                    <a:ext uri="{9D8B030D-6E8A-4147-A177-3AD203B41FA5}">
                      <a16:colId xmlns:a16="http://schemas.microsoft.com/office/drawing/2014/main" val="2334482162"/>
                    </a:ext>
                  </a:extLst>
                </a:gridCol>
                <a:gridCol w="347887">
                  <a:extLst>
                    <a:ext uri="{9D8B030D-6E8A-4147-A177-3AD203B41FA5}">
                      <a16:colId xmlns:a16="http://schemas.microsoft.com/office/drawing/2014/main" val="1308709482"/>
                    </a:ext>
                  </a:extLst>
                </a:gridCol>
                <a:gridCol w="658897">
                  <a:extLst>
                    <a:ext uri="{9D8B030D-6E8A-4147-A177-3AD203B41FA5}">
                      <a16:colId xmlns:a16="http://schemas.microsoft.com/office/drawing/2014/main" val="3774183529"/>
                    </a:ext>
                  </a:extLst>
                </a:gridCol>
                <a:gridCol w="1148814">
                  <a:extLst>
                    <a:ext uri="{9D8B030D-6E8A-4147-A177-3AD203B41FA5}">
                      <a16:colId xmlns:a16="http://schemas.microsoft.com/office/drawing/2014/main" val="621536940"/>
                    </a:ext>
                  </a:extLst>
                </a:gridCol>
                <a:gridCol w="3064040">
                  <a:extLst>
                    <a:ext uri="{9D8B030D-6E8A-4147-A177-3AD203B41FA5}">
                      <a16:colId xmlns:a16="http://schemas.microsoft.com/office/drawing/2014/main" val="3595478560"/>
                    </a:ext>
                  </a:extLst>
                </a:gridCol>
              </a:tblGrid>
              <a:tr h="0">
                <a:tc>
                  <a:txBody>
                    <a:bodyPr/>
                    <a:lstStyle/>
                    <a:p>
                      <a:pPr marL="0" marR="0" algn="l">
                        <a:lnSpc>
                          <a:spcPct val="115000"/>
                        </a:lnSpc>
                        <a:spcBef>
                          <a:spcPts val="0"/>
                        </a:spcBef>
                        <a:spcAft>
                          <a:spcPts val="0"/>
                        </a:spcAft>
                      </a:pPr>
                      <a:r>
                        <a:rPr lang="en-US"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algn="l">
                        <a:lnSpc>
                          <a:spcPct val="115000"/>
                        </a:lnSpc>
                        <a:spcBef>
                          <a:spcPts val="0"/>
                        </a:spcBef>
                        <a:spcAft>
                          <a:spcPts val="0"/>
                        </a:spcAft>
                      </a:pPr>
                      <a:r>
                        <a:rPr lang="en-US" sz="1400" dirty="0">
                          <a:effectLst/>
                        </a:rPr>
                        <a:t>Room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algn="l">
                        <a:lnSpc>
                          <a:spcPct val="115000"/>
                        </a:lnSpc>
                        <a:spcBef>
                          <a:spcPts val="0"/>
                        </a:spcBef>
                        <a:spcAft>
                          <a:spcPts val="0"/>
                        </a:spcAft>
                      </a:pPr>
                      <a:r>
                        <a:rPr lang="en-US" sz="1400" dirty="0">
                          <a:effectLst/>
                        </a:rPr>
                        <a:t>Key Question/</a:t>
                      </a:r>
                    </a:p>
                    <a:p>
                      <a:pPr marL="0" marR="0" algn="l">
                        <a:lnSpc>
                          <a:spcPct val="115000"/>
                        </a:lnSpc>
                        <a:spcBef>
                          <a:spcPts val="0"/>
                        </a:spcBef>
                        <a:spcAft>
                          <a:spcPts val="0"/>
                        </a:spcAft>
                      </a:pPr>
                      <a:r>
                        <a:rPr lang="en-US" sz="1400" dirty="0">
                          <a:effectLst/>
                        </a:rPr>
                        <a:t>Theme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algn="l">
                        <a:lnSpc>
                          <a:spcPct val="115000"/>
                        </a:lnSpc>
                        <a:spcBef>
                          <a:spcPts val="0"/>
                        </a:spcBef>
                        <a:spcAft>
                          <a:spcPts val="0"/>
                        </a:spcAft>
                      </a:pPr>
                      <a:r>
                        <a:rPr lang="en-US" sz="1400" dirty="0">
                          <a:effectLst/>
                        </a:rPr>
                        <a:t>Facilitator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algn="l">
                        <a:lnSpc>
                          <a:spcPct val="115000"/>
                        </a:lnSpc>
                        <a:spcBef>
                          <a:spcPts val="0"/>
                        </a:spcBef>
                        <a:spcAft>
                          <a:spcPts val="0"/>
                        </a:spcAft>
                      </a:pPr>
                      <a:r>
                        <a:rPr lang="en-US" sz="1400" dirty="0">
                          <a:effectLst/>
                        </a:rPr>
                        <a:t>Strand A Group Members </a:t>
                      </a:r>
                      <a:endParaRPr lang="en-GB" sz="1400" dirty="0">
                        <a:effectLst/>
                      </a:endParaRPr>
                    </a:p>
                    <a:p>
                      <a:pPr marL="0" marR="0" algn="l">
                        <a:lnSpc>
                          <a:spcPct val="115000"/>
                        </a:lnSpc>
                        <a:spcBef>
                          <a:spcPts val="0"/>
                        </a:spcBef>
                        <a:spcAft>
                          <a:spcPts val="0"/>
                        </a:spcAft>
                      </a:pPr>
                      <a:r>
                        <a:rPr lang="en-US"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algn="l">
                        <a:lnSpc>
                          <a:spcPct val="115000"/>
                        </a:lnSpc>
                        <a:spcBef>
                          <a:spcPts val="0"/>
                        </a:spcBef>
                        <a:spcAft>
                          <a:spcPts val="0"/>
                        </a:spcAft>
                      </a:pPr>
                      <a:r>
                        <a:rPr lang="en-US" sz="1400" dirty="0">
                          <a:solidFill>
                            <a:schemeClr val="bg1"/>
                          </a:solidFill>
                          <a:effectLst/>
                        </a:rPr>
                        <a:t> </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solidFill>
                      <a:schemeClr val="tx1"/>
                    </a:solidFill>
                  </a:tcPr>
                </a:tc>
                <a:tc>
                  <a:txBody>
                    <a:bodyPr/>
                    <a:lstStyle/>
                    <a:p>
                      <a:pPr marL="0" marR="0" algn="l">
                        <a:lnSpc>
                          <a:spcPct val="115000"/>
                        </a:lnSpc>
                        <a:spcBef>
                          <a:spcPts val="0"/>
                        </a:spcBef>
                        <a:spcAft>
                          <a:spcPts val="0"/>
                        </a:spcAft>
                      </a:pPr>
                      <a:r>
                        <a:rPr lang="en-US" sz="1400" dirty="0">
                          <a:effectLst/>
                        </a:rPr>
                        <a:t>Room</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solidFill>
                      <a:schemeClr val="tx1"/>
                    </a:solidFill>
                  </a:tcPr>
                </a:tc>
                <a:tc>
                  <a:txBody>
                    <a:bodyPr/>
                    <a:lstStyle/>
                    <a:p>
                      <a:pPr marL="0" marR="0" algn="l">
                        <a:lnSpc>
                          <a:spcPct val="115000"/>
                        </a:lnSpc>
                        <a:spcBef>
                          <a:spcPts val="0"/>
                        </a:spcBef>
                        <a:spcAft>
                          <a:spcPts val="0"/>
                        </a:spcAft>
                      </a:pPr>
                      <a:r>
                        <a:rPr lang="en-US" sz="1400" dirty="0">
                          <a:effectLst/>
                        </a:rPr>
                        <a:t>Facilitator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solidFill>
                      <a:schemeClr val="tx1"/>
                    </a:solidFill>
                  </a:tcPr>
                </a:tc>
                <a:tc>
                  <a:txBody>
                    <a:bodyPr/>
                    <a:lstStyle/>
                    <a:p>
                      <a:pPr marL="0" marR="0" algn="l">
                        <a:lnSpc>
                          <a:spcPct val="115000"/>
                        </a:lnSpc>
                        <a:spcBef>
                          <a:spcPts val="0"/>
                        </a:spcBef>
                        <a:spcAft>
                          <a:spcPts val="0"/>
                        </a:spcAft>
                      </a:pPr>
                      <a:r>
                        <a:rPr lang="en-US" sz="1400" dirty="0">
                          <a:effectLst/>
                        </a:rPr>
                        <a:t>Strand B Group Members </a:t>
                      </a:r>
                      <a:endParaRPr lang="en-GB" sz="1400" dirty="0">
                        <a:effectLst/>
                      </a:endParaRPr>
                    </a:p>
                    <a:p>
                      <a:pPr marL="0" marR="0" algn="l">
                        <a:lnSpc>
                          <a:spcPct val="115000"/>
                        </a:lnSpc>
                        <a:spcBef>
                          <a:spcPts val="0"/>
                        </a:spcBef>
                        <a:spcAft>
                          <a:spcPts val="0"/>
                        </a:spcAft>
                      </a:pPr>
                      <a:r>
                        <a:rPr lang="en-US"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solidFill>
                      <a:schemeClr val="tx1"/>
                    </a:solidFill>
                  </a:tcPr>
                </a:tc>
                <a:extLst>
                  <a:ext uri="{0D108BD9-81ED-4DB2-BD59-A6C34878D82A}">
                    <a16:rowId xmlns:a16="http://schemas.microsoft.com/office/drawing/2014/main" val="3717695283"/>
                  </a:ext>
                </a:extLst>
              </a:tr>
              <a:tr h="1047422">
                <a:tc>
                  <a:txBody>
                    <a:bodyPr/>
                    <a:lstStyle/>
                    <a:p>
                      <a:pPr marL="0" marR="0" algn="l">
                        <a:lnSpc>
                          <a:spcPct val="115000"/>
                        </a:lnSpc>
                        <a:spcBef>
                          <a:spcPts val="0"/>
                        </a:spcBef>
                        <a:spcAft>
                          <a:spcPts val="0"/>
                        </a:spcAft>
                      </a:pPr>
                      <a:r>
                        <a:rPr lang="en-US" sz="1400" dirty="0">
                          <a:effectLst/>
                        </a:rPr>
                        <a:t>A1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400" dirty="0">
                          <a:effectLst/>
                        </a:rPr>
                        <a:t>A101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050" b="1" dirty="0">
                          <a:effectLst/>
                        </a:rPr>
                        <a:t>How can differentiation be used to ensure the needs of all students are being met? </a:t>
                      </a:r>
                      <a:endParaRPr lang="en-GB"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200" b="1" dirty="0">
                          <a:effectLst/>
                        </a:rPr>
                        <a:t>Paddy Brannac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342900" marR="0" lvl="0" indent="-342900" algn="l">
                        <a:spcBef>
                          <a:spcPts val="0"/>
                        </a:spcBef>
                        <a:spcAft>
                          <a:spcPts val="0"/>
                        </a:spcAft>
                        <a:buFont typeface="+mj-lt"/>
                        <a:buAutoNum type="arabicPeriod"/>
                      </a:pPr>
                      <a:r>
                        <a:rPr lang="en-US" sz="800" u="sng" dirty="0">
                          <a:effectLst/>
                          <a:hlinkClick r:id="rId2"/>
                        </a:rPr>
                        <a:t>arya_chinna@cic-edu.cn</a:t>
                      </a:r>
                      <a:r>
                        <a:rPr lang="en-US" sz="800" dirty="0">
                          <a:effectLst/>
                        </a:rPr>
                        <a:t>  (Econ and Bus)</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3"/>
                        </a:rPr>
                        <a:t>wei.yue@ulink.cn</a:t>
                      </a:r>
                      <a:r>
                        <a:rPr lang="en-US" sz="800" dirty="0">
                          <a:effectLst/>
                        </a:rPr>
                        <a:t> (Maths)</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4"/>
                        </a:rPr>
                        <a:t>irene.tsindos@cic-edu.cn</a:t>
                      </a:r>
                      <a:r>
                        <a:rPr lang="en-US" sz="800" dirty="0">
                          <a:effectLst/>
                        </a:rPr>
                        <a:t> (</a:t>
                      </a:r>
                      <a:r>
                        <a:rPr lang="en-US" sz="800" dirty="0" err="1">
                          <a:effectLst/>
                        </a:rPr>
                        <a:t>Eng</a:t>
                      </a:r>
                      <a:r>
                        <a:rPr lang="en-US" sz="800" dirty="0">
                          <a:effectLst/>
                        </a:rPr>
                        <a:t> and Chin)</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5"/>
                        </a:rPr>
                        <a:t>lucy.liu@ulink.cn</a:t>
                      </a:r>
                      <a:r>
                        <a:rPr lang="en-US" sz="800" dirty="0">
                          <a:effectLst/>
                        </a:rPr>
                        <a:t> (</a:t>
                      </a:r>
                      <a:r>
                        <a:rPr lang="en-US" sz="800" dirty="0" err="1">
                          <a:effectLst/>
                        </a:rPr>
                        <a:t>Eng</a:t>
                      </a:r>
                      <a:r>
                        <a:rPr lang="en-US" sz="800" dirty="0">
                          <a:effectLst/>
                        </a:rPr>
                        <a:t> and Chi)</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6"/>
                        </a:rPr>
                        <a:t>yan.chen@cic-edu.cn</a:t>
                      </a:r>
                      <a:r>
                        <a:rPr lang="en-US" sz="800" dirty="0">
                          <a:effectLst/>
                        </a:rPr>
                        <a:t> (Maths)</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7"/>
                        </a:rPr>
                        <a:t>wenbo_ye@cic-edu.cn</a:t>
                      </a:r>
                      <a:r>
                        <a:rPr lang="en-US" sz="800" dirty="0">
                          <a:effectLst/>
                        </a:rPr>
                        <a:t> (Chem and Bio)</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8"/>
                        </a:rPr>
                        <a:t>edith.wang@ulink.cn</a:t>
                      </a:r>
                      <a:r>
                        <a:rPr lang="en-US" sz="800" dirty="0">
                          <a:effectLst/>
                        </a:rPr>
                        <a:t> (Chem and Bio)</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9"/>
                        </a:rPr>
                        <a:t>wei.emile@ulink.cn</a:t>
                      </a:r>
                      <a:r>
                        <a:rPr lang="en-US" sz="800" dirty="0">
                          <a:effectLst/>
                        </a:rPr>
                        <a:t> (P.E)</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10"/>
                        </a:rPr>
                        <a:t>patrick.meinel@ulink.cn</a:t>
                      </a:r>
                      <a:r>
                        <a:rPr lang="en-US" sz="800" dirty="0">
                          <a:effectLst/>
                        </a:rPr>
                        <a:t> (Phys)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indent="0" algn="l">
                        <a:lnSpc>
                          <a:spcPct val="115000"/>
                        </a:lnSpc>
                        <a:spcBef>
                          <a:spcPts val="0"/>
                        </a:spcBef>
                        <a:spcAft>
                          <a:spcPts val="0"/>
                        </a:spcAft>
                        <a:tabLst/>
                      </a:pPr>
                      <a:r>
                        <a:rPr lang="en-US" sz="1400" dirty="0">
                          <a:solidFill>
                            <a:schemeClr val="bg1"/>
                          </a:solidFill>
                          <a:effectLst/>
                        </a:rPr>
                        <a:t>B1</a:t>
                      </a:r>
                      <a:endParaRPr lang="en-GB"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solidFill>
                      <a:schemeClr val="tx1"/>
                    </a:solidFill>
                  </a:tcPr>
                </a:tc>
                <a:tc>
                  <a:txBody>
                    <a:bodyPr/>
                    <a:lstStyle/>
                    <a:p>
                      <a:pPr marL="0" marR="0" indent="0" algn="l">
                        <a:lnSpc>
                          <a:spcPct val="115000"/>
                        </a:lnSpc>
                        <a:spcBef>
                          <a:spcPts val="0"/>
                        </a:spcBef>
                        <a:spcAft>
                          <a:spcPts val="0"/>
                        </a:spcAft>
                      </a:pPr>
                      <a:r>
                        <a:rPr lang="en-US" sz="1400" dirty="0">
                          <a:effectLst/>
                        </a:rPr>
                        <a:t>A201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1" dirty="0">
                          <a:effectLst/>
                        </a:rPr>
                        <a:t>Selina Ning </a:t>
                      </a:r>
                      <a:endParaRPr lang="en-GB" sz="1200" b="1" dirty="0">
                        <a:effectLst/>
                      </a:endParaRPr>
                    </a:p>
                    <a:p>
                      <a:pPr marL="0" marR="0" lvl="0" indent="0" algn="l">
                        <a:spcBef>
                          <a:spcPts val="0"/>
                        </a:spcBef>
                        <a:spcAft>
                          <a:spcPts val="0"/>
                        </a:spcAft>
                        <a:buFont typeface="+mj-lt"/>
                        <a:buAutoNum type="arabicPeriod"/>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342900" marR="0" lvl="0" indent="-342900" algn="l">
                        <a:spcBef>
                          <a:spcPts val="0"/>
                        </a:spcBef>
                        <a:spcAft>
                          <a:spcPts val="0"/>
                        </a:spcAft>
                        <a:buClr>
                          <a:srgbClr val="000000"/>
                        </a:buClr>
                        <a:buFont typeface="+mj-lt"/>
                        <a:buAutoNum type="arabicPeriod"/>
                      </a:pPr>
                      <a:r>
                        <a:rPr lang="en-US" sz="800" u="sng" dirty="0">
                          <a:effectLst/>
                          <a:hlinkClick r:id="rId11"/>
                        </a:rPr>
                        <a:t>al.pabelic@ulink.cn</a:t>
                      </a:r>
                      <a:r>
                        <a:rPr lang="en-US" sz="800" dirty="0">
                          <a:effectLst/>
                        </a:rPr>
                        <a:t>  (Maths)</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12"/>
                        </a:rPr>
                        <a:t>elin.morris@ulink.cn</a:t>
                      </a:r>
                      <a:r>
                        <a:rPr lang="en-US" sz="800" dirty="0">
                          <a:effectLst/>
                        </a:rPr>
                        <a:t> (</a:t>
                      </a:r>
                      <a:r>
                        <a:rPr lang="en-US" sz="800" dirty="0" err="1">
                          <a:effectLst/>
                        </a:rPr>
                        <a:t>Eng</a:t>
                      </a:r>
                      <a:r>
                        <a:rPr lang="en-US" sz="800" dirty="0">
                          <a:effectLst/>
                        </a:rPr>
                        <a:t> and Chin)</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13"/>
                        </a:rPr>
                        <a:t>sunny.qin@cic-edu.cn</a:t>
                      </a:r>
                      <a:r>
                        <a:rPr lang="en-US" sz="800" dirty="0">
                          <a:effectLst/>
                        </a:rPr>
                        <a:t> (Maths)</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14"/>
                        </a:rPr>
                        <a:t>amy.mei@cic-edu.cn</a:t>
                      </a:r>
                      <a:r>
                        <a:rPr lang="en-US" sz="800" dirty="0">
                          <a:effectLst/>
                        </a:rPr>
                        <a:t> (Maths)</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15"/>
                        </a:rPr>
                        <a:t>jack.li@cic-edu.cn</a:t>
                      </a:r>
                      <a:r>
                        <a:rPr lang="en-US" sz="800" dirty="0">
                          <a:effectLst/>
                        </a:rPr>
                        <a:t> (Comp)</a:t>
                      </a:r>
                      <a:endParaRPr lang="en-GB" sz="800" dirty="0">
                        <a:effectLst/>
                      </a:endParaRPr>
                    </a:p>
                    <a:p>
                      <a:pPr marL="342900" marR="0" lvl="0" indent="-342900" algn="l">
                        <a:spcBef>
                          <a:spcPts val="0"/>
                        </a:spcBef>
                        <a:spcAft>
                          <a:spcPts val="0"/>
                        </a:spcAft>
                        <a:buClr>
                          <a:srgbClr val="000000"/>
                        </a:buClr>
                        <a:buFont typeface="+mj-lt"/>
                        <a:buAutoNum type="arabicPeriod"/>
                        <a:tabLst>
                          <a:tab pos="1701165" algn="l"/>
                        </a:tabLst>
                      </a:pPr>
                      <a:r>
                        <a:rPr lang="en-US" sz="800" u="sng" dirty="0">
                          <a:effectLst/>
                          <a:hlinkClick r:id="rId16"/>
                        </a:rPr>
                        <a:t>tito.eguia@ulink.cn</a:t>
                      </a:r>
                      <a:r>
                        <a:rPr lang="en-US" sz="800" dirty="0">
                          <a:effectLst/>
                        </a:rPr>
                        <a:t> (P.E)	 </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17"/>
                        </a:rPr>
                        <a:t>tingting_li@cic-edu.cn</a:t>
                      </a:r>
                      <a:r>
                        <a:rPr lang="en-US" sz="800" dirty="0">
                          <a:effectLst/>
                        </a:rPr>
                        <a:t> (Chem and Bio)</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18"/>
                        </a:rPr>
                        <a:t>yonge.huang@cic-edu.cn</a:t>
                      </a:r>
                      <a:r>
                        <a:rPr lang="en-US" sz="800" dirty="0">
                          <a:effectLst/>
                        </a:rPr>
                        <a:t> (Phys)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extLst>
                  <a:ext uri="{0D108BD9-81ED-4DB2-BD59-A6C34878D82A}">
                    <a16:rowId xmlns:a16="http://schemas.microsoft.com/office/drawing/2014/main" val="3136417330"/>
                  </a:ext>
                </a:extLst>
              </a:tr>
              <a:tr h="761761">
                <a:tc>
                  <a:txBody>
                    <a:bodyPr/>
                    <a:lstStyle/>
                    <a:p>
                      <a:pPr marL="0" marR="0" algn="l">
                        <a:lnSpc>
                          <a:spcPct val="115000"/>
                        </a:lnSpc>
                        <a:spcBef>
                          <a:spcPts val="0"/>
                        </a:spcBef>
                        <a:spcAft>
                          <a:spcPts val="0"/>
                        </a:spcAft>
                      </a:pPr>
                      <a:r>
                        <a:rPr lang="en-US" sz="1400">
                          <a:effectLst/>
                        </a:rPr>
                        <a:t>A2</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400" dirty="0">
                          <a:effectLst/>
                        </a:rPr>
                        <a:t>A102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050" b="1" dirty="0">
                          <a:effectLst/>
                        </a:rPr>
                        <a:t>How can formative assessment be used  effectively to enhance student progress?</a:t>
                      </a:r>
                      <a:endParaRPr lang="en-GB"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200" b="1" dirty="0">
                          <a:effectLst/>
                        </a:rPr>
                        <a:t>Hudson Cao</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342900" marR="0" lvl="0" indent="-342900" algn="l">
                        <a:spcBef>
                          <a:spcPts val="0"/>
                        </a:spcBef>
                        <a:spcAft>
                          <a:spcPts val="0"/>
                        </a:spcAft>
                        <a:buFont typeface="+mj-lt"/>
                        <a:buAutoNum type="arabicPeriod"/>
                      </a:pPr>
                      <a:r>
                        <a:rPr lang="en-US" sz="800" u="sng">
                          <a:effectLst/>
                          <a:hlinkClick r:id="rId19"/>
                        </a:rPr>
                        <a:t>charlie_shao@cic-edu.cn</a:t>
                      </a:r>
                      <a:r>
                        <a:rPr lang="en-US" sz="800">
                          <a:effectLst/>
                        </a:rPr>
                        <a:t>  (Econ and Bus)</a:t>
                      </a:r>
                      <a:endParaRPr lang="en-GB" sz="800">
                        <a:effectLst/>
                      </a:endParaRPr>
                    </a:p>
                    <a:p>
                      <a:pPr marL="342900" marR="0" lvl="0" indent="-342900" algn="l">
                        <a:spcBef>
                          <a:spcPts val="0"/>
                        </a:spcBef>
                        <a:spcAft>
                          <a:spcPts val="0"/>
                        </a:spcAft>
                        <a:buFont typeface="+mj-lt"/>
                        <a:buAutoNum type="arabicPeriod"/>
                      </a:pPr>
                      <a:r>
                        <a:rPr lang="en-US" sz="800" u="sng">
                          <a:effectLst/>
                          <a:hlinkClick r:id="rId20"/>
                        </a:rPr>
                        <a:t>maria.samblaseno@ulink.cn</a:t>
                      </a:r>
                      <a:r>
                        <a:rPr lang="en-US" sz="800">
                          <a:effectLst/>
                        </a:rPr>
                        <a:t> (Phys)</a:t>
                      </a:r>
                      <a:endParaRPr lang="en-GB" sz="800">
                        <a:effectLst/>
                      </a:endParaRPr>
                    </a:p>
                    <a:p>
                      <a:pPr marL="342900" marR="0" lvl="0" indent="-342900" algn="l">
                        <a:spcBef>
                          <a:spcPts val="0"/>
                        </a:spcBef>
                        <a:spcAft>
                          <a:spcPts val="0"/>
                        </a:spcAft>
                        <a:buFont typeface="+mj-lt"/>
                        <a:buAutoNum type="arabicPeriod"/>
                      </a:pPr>
                      <a:r>
                        <a:rPr lang="en-US" sz="800" u="sng">
                          <a:effectLst/>
                          <a:hlinkClick r:id="rId21"/>
                        </a:rPr>
                        <a:t>xiaojin.zeng@cic-edu.cn</a:t>
                      </a:r>
                      <a:r>
                        <a:rPr lang="en-US" sz="800">
                          <a:effectLst/>
                        </a:rPr>
                        <a:t> (Maths)</a:t>
                      </a:r>
                      <a:endParaRPr lang="en-GB" sz="800">
                        <a:effectLst/>
                      </a:endParaRPr>
                    </a:p>
                    <a:p>
                      <a:pPr marL="342900" marR="0" lvl="0" indent="-342900" algn="l">
                        <a:spcBef>
                          <a:spcPts val="0"/>
                        </a:spcBef>
                        <a:spcAft>
                          <a:spcPts val="0"/>
                        </a:spcAft>
                        <a:buFont typeface="+mj-lt"/>
                        <a:buAutoNum type="arabicPeriod"/>
                      </a:pPr>
                      <a:r>
                        <a:rPr lang="en-US" sz="800" u="sng">
                          <a:effectLst/>
                          <a:hlinkClick r:id="rId22"/>
                        </a:rPr>
                        <a:t>laura.jiang@ulink.cn</a:t>
                      </a:r>
                      <a:r>
                        <a:rPr lang="en-US" sz="800">
                          <a:effectLst/>
                        </a:rPr>
                        <a:t> (Chem and Bio)</a:t>
                      </a:r>
                      <a:endParaRPr lang="en-GB" sz="800">
                        <a:effectLst/>
                      </a:endParaRPr>
                    </a:p>
                    <a:p>
                      <a:pPr marL="342900" marR="0" lvl="0" indent="-342900" algn="l">
                        <a:spcBef>
                          <a:spcPts val="0"/>
                        </a:spcBef>
                        <a:spcAft>
                          <a:spcPts val="0"/>
                        </a:spcAft>
                        <a:buFont typeface="+mj-lt"/>
                        <a:buAutoNum type="arabicPeriod"/>
                      </a:pPr>
                      <a:r>
                        <a:rPr lang="en-US" sz="800" u="sng">
                          <a:effectLst/>
                          <a:hlinkClick r:id="rId23"/>
                        </a:rPr>
                        <a:t>Lisa.Wu@cic-edu.cn</a:t>
                      </a:r>
                      <a:r>
                        <a:rPr lang="en-US" sz="800">
                          <a:effectLst/>
                        </a:rPr>
                        <a:t> (Phys)</a:t>
                      </a:r>
                      <a:endParaRPr lang="en-GB" sz="800">
                        <a:effectLst/>
                      </a:endParaRPr>
                    </a:p>
                    <a:p>
                      <a:pPr marL="342900" marR="0" lvl="0" indent="-342900" algn="l">
                        <a:spcBef>
                          <a:spcPts val="0"/>
                        </a:spcBef>
                        <a:spcAft>
                          <a:spcPts val="0"/>
                        </a:spcAft>
                        <a:buFont typeface="+mj-lt"/>
                        <a:buAutoNum type="arabicPeriod"/>
                      </a:pPr>
                      <a:r>
                        <a:rPr lang="es-MX" sz="800" u="sng">
                          <a:effectLst/>
                          <a:hlinkClick r:id="rId24"/>
                        </a:rPr>
                        <a:t>michael_falvella@cic-edu.cn</a:t>
                      </a:r>
                      <a:r>
                        <a:rPr lang="es-MX" sz="800">
                          <a:effectLst/>
                        </a:rPr>
                        <a:t> (Hum)</a:t>
                      </a:r>
                      <a:endParaRPr lang="en-GB" sz="800">
                        <a:effectLst/>
                      </a:endParaRPr>
                    </a:p>
                    <a:p>
                      <a:pPr marL="342900" marR="0" lvl="0" indent="-342900" algn="l">
                        <a:spcBef>
                          <a:spcPts val="0"/>
                        </a:spcBef>
                        <a:spcAft>
                          <a:spcPts val="0"/>
                        </a:spcAft>
                        <a:buFont typeface="+mj-lt"/>
                        <a:buAutoNum type="arabicPeriod"/>
                      </a:pPr>
                      <a:r>
                        <a:rPr lang="en-US" sz="800" u="sng">
                          <a:effectLst/>
                          <a:hlinkClick r:id="rId25"/>
                        </a:rPr>
                        <a:t>lance.farrelly@ulink.cn</a:t>
                      </a:r>
                      <a:r>
                        <a:rPr lang="en-US" sz="800">
                          <a:effectLst/>
                        </a:rPr>
                        <a:t> (Maths)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entury Gothic" panose="020B0502020202020204"/>
                          <a:ea typeface="+mn-ea"/>
                          <a:cs typeface="+mn-cs"/>
                        </a:rPr>
                        <a:t>B2</a:t>
                      </a:r>
                      <a:endPar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solidFill>
                      <a:schemeClr val="tx1"/>
                    </a:solidFill>
                  </a:tcPr>
                </a:tc>
                <a:tc>
                  <a:txBody>
                    <a:bodyPr/>
                    <a:lstStyle/>
                    <a:p>
                      <a:pPr marL="0" marR="0" indent="0" algn="l">
                        <a:lnSpc>
                          <a:spcPct val="115000"/>
                        </a:lnSpc>
                        <a:spcBef>
                          <a:spcPts val="0"/>
                        </a:spcBef>
                        <a:spcAft>
                          <a:spcPts val="0"/>
                        </a:spcAft>
                      </a:pPr>
                      <a:r>
                        <a:rPr lang="en-US" sz="1400" dirty="0">
                          <a:effectLst/>
                        </a:rPr>
                        <a:t>A202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lvl="0" indent="0" algn="l">
                        <a:spcBef>
                          <a:spcPts val="0"/>
                        </a:spcBef>
                        <a:spcAft>
                          <a:spcPts val="0"/>
                        </a:spcAft>
                        <a:buFont typeface="+mj-lt"/>
                        <a:buNone/>
                      </a:pPr>
                      <a:r>
                        <a:rPr lang="en-US" sz="1200" b="1" dirty="0">
                          <a:effectLst/>
                        </a:rPr>
                        <a:t>Andy Jones</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342900" marR="0" indent="-342900" algn="l">
                        <a:spcBef>
                          <a:spcPts val="0"/>
                        </a:spcBef>
                        <a:spcAft>
                          <a:spcPts val="0"/>
                        </a:spcAft>
                        <a:buFont typeface="+mj-lt"/>
                        <a:buAutoNum type="arabicPeriod"/>
                      </a:pPr>
                      <a:r>
                        <a:rPr lang="en-US" sz="800" u="sng" dirty="0">
                          <a:effectLst/>
                          <a:hlinkClick r:id="rId26"/>
                        </a:rPr>
                        <a:t>zoe.huang@ulink.cn</a:t>
                      </a:r>
                      <a:r>
                        <a:rPr lang="en-US" sz="800" dirty="0">
                          <a:effectLst/>
                        </a:rPr>
                        <a:t> (Phys)</a:t>
                      </a:r>
                      <a:endParaRPr lang="en-GB" sz="800" dirty="0">
                        <a:effectLst/>
                      </a:endParaRPr>
                    </a:p>
                    <a:p>
                      <a:pPr marL="342900" marR="0" indent="-342900" algn="l">
                        <a:spcBef>
                          <a:spcPts val="0"/>
                        </a:spcBef>
                        <a:spcAft>
                          <a:spcPts val="0"/>
                        </a:spcAft>
                        <a:buFont typeface="+mj-lt"/>
                        <a:buAutoNum type="arabicPeriod"/>
                      </a:pPr>
                      <a:r>
                        <a:rPr lang="en-US" sz="800" u="sng" dirty="0">
                          <a:effectLst/>
                          <a:hlinkClick r:id="rId27"/>
                        </a:rPr>
                        <a:t>mio_eco@sina.com</a:t>
                      </a:r>
                      <a:r>
                        <a:rPr lang="en-US" sz="800" dirty="0">
                          <a:effectLst/>
                        </a:rPr>
                        <a:t>  (Econ and Bus)</a:t>
                      </a:r>
                      <a:endParaRPr lang="en-GB" sz="800" dirty="0">
                        <a:effectLst/>
                      </a:endParaRPr>
                    </a:p>
                    <a:p>
                      <a:pPr marL="342900" marR="0" indent="-342900" algn="l">
                        <a:spcBef>
                          <a:spcPts val="0"/>
                        </a:spcBef>
                        <a:spcAft>
                          <a:spcPts val="0"/>
                        </a:spcAft>
                        <a:buFont typeface="+mj-lt"/>
                        <a:buAutoNum type="arabicPeriod"/>
                      </a:pPr>
                      <a:r>
                        <a:rPr lang="en-US" sz="800" u="sng" dirty="0">
                          <a:effectLst/>
                          <a:hlinkClick r:id="rId28"/>
                        </a:rPr>
                        <a:t>robert.jewison@cic-edu.cn</a:t>
                      </a:r>
                      <a:r>
                        <a:rPr lang="en-US" sz="800" dirty="0">
                          <a:effectLst/>
                        </a:rPr>
                        <a:t>  (Econ and Bus)</a:t>
                      </a:r>
                      <a:endParaRPr lang="en-GB" sz="800" dirty="0">
                        <a:effectLst/>
                      </a:endParaRPr>
                    </a:p>
                    <a:p>
                      <a:pPr marL="342900" marR="0" indent="-342900" algn="l">
                        <a:spcBef>
                          <a:spcPts val="0"/>
                        </a:spcBef>
                        <a:spcAft>
                          <a:spcPts val="0"/>
                        </a:spcAft>
                        <a:buFont typeface="+mj-lt"/>
                        <a:buAutoNum type="arabicPeriod"/>
                      </a:pPr>
                      <a:r>
                        <a:rPr lang="en-US" sz="800" u="sng" dirty="0">
                          <a:effectLst/>
                          <a:hlinkClick r:id="rId29"/>
                        </a:rPr>
                        <a:t>phoebe_guo@cic-edu.cn</a:t>
                      </a:r>
                      <a:r>
                        <a:rPr lang="en-US" sz="800" dirty="0">
                          <a:effectLst/>
                        </a:rPr>
                        <a:t> (Maths)</a:t>
                      </a:r>
                      <a:endParaRPr lang="en-GB" sz="800" dirty="0">
                        <a:effectLst/>
                      </a:endParaRPr>
                    </a:p>
                    <a:p>
                      <a:pPr marL="342900" marR="0" indent="-342900" algn="l">
                        <a:spcBef>
                          <a:spcPts val="0"/>
                        </a:spcBef>
                        <a:spcAft>
                          <a:spcPts val="0"/>
                        </a:spcAft>
                        <a:buFont typeface="+mj-lt"/>
                        <a:buAutoNum type="arabicPeriod"/>
                      </a:pPr>
                      <a:r>
                        <a:rPr lang="en-US" sz="800" u="sng" dirty="0">
                          <a:effectLst/>
                          <a:hlinkClick r:id="rId30"/>
                        </a:rPr>
                        <a:t>jing.zhang@ulink.cn</a:t>
                      </a:r>
                      <a:r>
                        <a:rPr lang="en-US" sz="800" dirty="0">
                          <a:effectLst/>
                        </a:rPr>
                        <a:t> (Chem and Bio)</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31"/>
                        </a:rPr>
                        <a:t>Jessica.Liang@cic-edu.cn</a:t>
                      </a:r>
                      <a:r>
                        <a:rPr lang="en-US" sz="800" dirty="0">
                          <a:effectLst/>
                        </a:rPr>
                        <a:t> (Phys)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extLst>
                  <a:ext uri="{0D108BD9-81ED-4DB2-BD59-A6C34878D82A}">
                    <a16:rowId xmlns:a16="http://schemas.microsoft.com/office/drawing/2014/main" val="686517279"/>
                  </a:ext>
                </a:extLst>
              </a:tr>
              <a:tr h="691703">
                <a:tc>
                  <a:txBody>
                    <a:bodyPr/>
                    <a:lstStyle/>
                    <a:p>
                      <a:pPr marL="0" marR="0" algn="l">
                        <a:lnSpc>
                          <a:spcPct val="115000"/>
                        </a:lnSpc>
                        <a:spcBef>
                          <a:spcPts val="0"/>
                        </a:spcBef>
                        <a:spcAft>
                          <a:spcPts val="0"/>
                        </a:spcAft>
                      </a:pPr>
                      <a:r>
                        <a:rPr lang="en-US" sz="1400">
                          <a:effectLst/>
                        </a:rPr>
                        <a:t>A3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400" dirty="0">
                          <a:effectLst/>
                        </a:rPr>
                        <a:t>A103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050" b="1" dirty="0">
                          <a:effectLst/>
                        </a:rPr>
                        <a:t>What strategies can be used to support SEN learners? </a:t>
                      </a:r>
                      <a:endParaRPr lang="en-GB"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200" b="1" dirty="0">
                          <a:effectLst/>
                        </a:rPr>
                        <a:t>Adam Romano</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342900" marR="0" lvl="0" indent="-342900" algn="l">
                        <a:spcBef>
                          <a:spcPts val="0"/>
                        </a:spcBef>
                        <a:spcAft>
                          <a:spcPts val="0"/>
                        </a:spcAft>
                        <a:buFont typeface="+mj-lt"/>
                        <a:buAutoNum type="arabicPeriod"/>
                      </a:pPr>
                      <a:r>
                        <a:rPr lang="es-MX" sz="800" u="sng">
                          <a:effectLst/>
                          <a:hlinkClick r:id="rId32"/>
                        </a:rPr>
                        <a:t>irina_banari@cic-edu.cn</a:t>
                      </a:r>
                      <a:r>
                        <a:rPr lang="es-MX" sz="800">
                          <a:effectLst/>
                        </a:rPr>
                        <a:t> (Hum)</a:t>
                      </a:r>
                      <a:endParaRPr lang="en-GB" sz="800">
                        <a:effectLst/>
                      </a:endParaRPr>
                    </a:p>
                    <a:p>
                      <a:pPr marL="342900" marR="0" lvl="0" indent="-342900" algn="l">
                        <a:spcBef>
                          <a:spcPts val="0"/>
                        </a:spcBef>
                        <a:spcAft>
                          <a:spcPts val="0"/>
                        </a:spcAft>
                        <a:buFont typeface="+mj-lt"/>
                        <a:buAutoNum type="arabicPeriod"/>
                      </a:pPr>
                      <a:r>
                        <a:rPr lang="en-US" sz="800" u="sng">
                          <a:effectLst/>
                          <a:hlinkClick r:id="rId33"/>
                        </a:rPr>
                        <a:t>tiago.silva@ulink.cn</a:t>
                      </a:r>
                      <a:r>
                        <a:rPr lang="en-US" sz="800">
                          <a:effectLst/>
                        </a:rPr>
                        <a:t> (P.E)</a:t>
                      </a:r>
                      <a:endParaRPr lang="en-GB" sz="800">
                        <a:effectLst/>
                      </a:endParaRPr>
                    </a:p>
                    <a:p>
                      <a:pPr marL="342900" marR="0" lvl="0" indent="-342900" algn="l">
                        <a:spcBef>
                          <a:spcPts val="0"/>
                        </a:spcBef>
                        <a:spcAft>
                          <a:spcPts val="0"/>
                        </a:spcAft>
                        <a:buFont typeface="+mj-lt"/>
                        <a:buAutoNum type="arabicPeriod"/>
                      </a:pPr>
                      <a:r>
                        <a:rPr lang="en-US" sz="800" u="sng">
                          <a:effectLst/>
                          <a:hlinkClick r:id="rId34"/>
                        </a:rPr>
                        <a:t>Sophie.xu@ulink.cn</a:t>
                      </a:r>
                      <a:r>
                        <a:rPr lang="en-US" sz="800">
                          <a:effectLst/>
                        </a:rPr>
                        <a:t> (Chem and Bio)</a:t>
                      </a:r>
                      <a:endParaRPr lang="en-GB" sz="800">
                        <a:effectLst/>
                      </a:endParaRPr>
                    </a:p>
                    <a:p>
                      <a:pPr marL="342900" marR="0" lvl="0" indent="-342900" algn="l">
                        <a:spcBef>
                          <a:spcPts val="0"/>
                        </a:spcBef>
                        <a:spcAft>
                          <a:spcPts val="0"/>
                        </a:spcAft>
                        <a:buFont typeface="+mj-lt"/>
                        <a:buAutoNum type="arabicPeriod"/>
                      </a:pPr>
                      <a:r>
                        <a:rPr lang="en-US" sz="800" u="sng">
                          <a:effectLst/>
                          <a:hlinkClick r:id="rId35"/>
                        </a:rPr>
                        <a:t>elline_tao@cic-edu.cn</a:t>
                      </a:r>
                      <a:r>
                        <a:rPr lang="en-US" sz="800">
                          <a:effectLst/>
                        </a:rPr>
                        <a:t>  (Econ and Bus)</a:t>
                      </a:r>
                      <a:endParaRPr lang="en-GB" sz="800">
                        <a:effectLst/>
                      </a:endParaRPr>
                    </a:p>
                    <a:p>
                      <a:pPr marL="342900" marR="0" lvl="0" indent="-342900" algn="l">
                        <a:spcBef>
                          <a:spcPts val="0"/>
                        </a:spcBef>
                        <a:spcAft>
                          <a:spcPts val="0"/>
                        </a:spcAft>
                        <a:buFont typeface="+mj-lt"/>
                        <a:buAutoNum type="arabicPeriod"/>
                      </a:pPr>
                      <a:r>
                        <a:rPr lang="en-US" sz="800" u="sng">
                          <a:effectLst/>
                          <a:hlinkClick r:id="rId36"/>
                        </a:rPr>
                        <a:t>aj.zhao@ulink.cn</a:t>
                      </a:r>
                      <a:r>
                        <a:rPr lang="en-US" sz="800">
                          <a:effectLst/>
                        </a:rPr>
                        <a:t>   (Econ and Bus)</a:t>
                      </a:r>
                      <a:endParaRPr lang="en-GB" sz="800">
                        <a:effectLst/>
                      </a:endParaRPr>
                    </a:p>
                    <a:p>
                      <a:pPr marL="342900" marR="0" lvl="0" indent="-342900" algn="l">
                        <a:spcBef>
                          <a:spcPts val="0"/>
                        </a:spcBef>
                        <a:spcAft>
                          <a:spcPts val="0"/>
                        </a:spcAft>
                        <a:buFont typeface="+mj-lt"/>
                        <a:buAutoNum type="arabicPeriod"/>
                      </a:pPr>
                      <a:r>
                        <a:rPr lang="en-US" sz="800" u="sng">
                          <a:effectLst/>
                          <a:hlinkClick r:id="rId37"/>
                        </a:rPr>
                        <a:t>sean.qian@ulink.cn</a:t>
                      </a:r>
                      <a:r>
                        <a:rPr lang="en-US" sz="800">
                          <a:effectLst/>
                        </a:rPr>
                        <a:t> ( Phys)</a:t>
                      </a:r>
                      <a:endParaRPr lang="en-GB" sz="800">
                        <a:effectLst/>
                      </a:endParaRPr>
                    </a:p>
                    <a:p>
                      <a:pPr marL="0" marR="0" algn="l">
                        <a:lnSpc>
                          <a:spcPct val="115000"/>
                        </a:lnSpc>
                        <a:spcBef>
                          <a:spcPts val="0"/>
                        </a:spcBef>
                        <a:spcAft>
                          <a:spcPts val="0"/>
                        </a:spcAft>
                      </a:pPr>
                      <a:r>
                        <a:rPr lang="en-US"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entury Gothic" panose="020B0502020202020204"/>
                          <a:ea typeface="+mn-ea"/>
                          <a:cs typeface="+mn-cs"/>
                        </a:rPr>
                        <a:t>B3</a:t>
                      </a:r>
                      <a:endPar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solidFill>
                      <a:schemeClr val="tx1"/>
                    </a:solidFill>
                  </a:tcPr>
                </a:tc>
                <a:tc>
                  <a:txBody>
                    <a:bodyPr/>
                    <a:lstStyle/>
                    <a:p>
                      <a:pPr marL="0" marR="0" indent="0" algn="l">
                        <a:lnSpc>
                          <a:spcPct val="115000"/>
                        </a:lnSpc>
                        <a:spcBef>
                          <a:spcPts val="0"/>
                        </a:spcBef>
                        <a:spcAft>
                          <a:spcPts val="0"/>
                        </a:spcAft>
                      </a:pPr>
                      <a:r>
                        <a:rPr lang="en-US" sz="1400" dirty="0">
                          <a:effectLst/>
                        </a:rPr>
                        <a:t>A203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lvl="0" indent="0" algn="l">
                        <a:spcBef>
                          <a:spcPts val="0"/>
                        </a:spcBef>
                        <a:spcAft>
                          <a:spcPts val="0"/>
                        </a:spcAft>
                        <a:buFont typeface="+mj-lt"/>
                        <a:buNone/>
                      </a:pPr>
                      <a:r>
                        <a:rPr lang="en-US" sz="1200" b="1" dirty="0">
                          <a:effectLst/>
                        </a:rPr>
                        <a:t>Helen Chen</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342900" marR="0" lvl="0" indent="-342900" algn="l">
                        <a:spcBef>
                          <a:spcPts val="0"/>
                        </a:spcBef>
                        <a:spcAft>
                          <a:spcPts val="0"/>
                        </a:spcAft>
                        <a:buClr>
                          <a:srgbClr val="000000"/>
                        </a:buClr>
                        <a:buFont typeface="+mj-lt"/>
                        <a:buAutoNum type="arabicPeriod"/>
                      </a:pPr>
                      <a:r>
                        <a:rPr lang="es-MX" sz="800" u="sng" dirty="0">
                          <a:effectLst/>
                          <a:hlinkClick r:id="rId38"/>
                        </a:rPr>
                        <a:t>darjes.roland@cic-edu.cn</a:t>
                      </a:r>
                      <a:r>
                        <a:rPr lang="es-MX" sz="800" dirty="0">
                          <a:effectLst/>
                        </a:rPr>
                        <a:t> (Hum)</a:t>
                      </a:r>
                      <a:endParaRPr lang="en-GB" sz="800" dirty="0">
                        <a:effectLst/>
                      </a:endParaRPr>
                    </a:p>
                    <a:p>
                      <a:pPr marL="342900" marR="0" lvl="0" indent="-342900" algn="l">
                        <a:spcBef>
                          <a:spcPts val="0"/>
                        </a:spcBef>
                        <a:spcAft>
                          <a:spcPts val="0"/>
                        </a:spcAft>
                        <a:buClr>
                          <a:srgbClr val="000000"/>
                        </a:buClr>
                        <a:buFont typeface="+mj-lt"/>
                        <a:buAutoNum type="arabicPeriod"/>
                      </a:pPr>
                      <a:r>
                        <a:rPr lang="es-MX" sz="800" u="sng" dirty="0">
                          <a:effectLst/>
                          <a:hlinkClick r:id="rId39"/>
                        </a:rPr>
                        <a:t>louis_diang.a@cic-edu.cn</a:t>
                      </a:r>
                      <a:r>
                        <a:rPr lang="es-MX" sz="800" dirty="0">
                          <a:effectLst/>
                        </a:rPr>
                        <a:t> (Hum)</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40"/>
                        </a:rPr>
                        <a:t>ana.silva@ulink.cn</a:t>
                      </a:r>
                      <a:r>
                        <a:rPr lang="en-US" sz="800" dirty="0">
                          <a:effectLst/>
                        </a:rPr>
                        <a:t> (P.E)</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14"/>
                        </a:rPr>
                        <a:t>amy.mei@cic-edu.cn</a:t>
                      </a:r>
                      <a:r>
                        <a:rPr lang="en-US" sz="800" dirty="0">
                          <a:effectLst/>
                        </a:rPr>
                        <a:t> (Maths)</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41"/>
                        </a:rPr>
                        <a:t>merlin.zhuo@ulink.cn</a:t>
                      </a:r>
                      <a:r>
                        <a:rPr lang="en-US" sz="800" dirty="0">
                          <a:effectLst/>
                        </a:rPr>
                        <a:t> (Chem and Bio)</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42"/>
                        </a:rPr>
                        <a:t>adam.liu@ulink.cn</a:t>
                      </a:r>
                      <a:r>
                        <a:rPr lang="en-US" sz="800" dirty="0">
                          <a:effectLst/>
                        </a:rPr>
                        <a:t>  (Phys)</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43"/>
                        </a:rPr>
                        <a:t>hui_xu@cic-edu.cn</a:t>
                      </a:r>
                      <a:r>
                        <a:rPr lang="en-US" sz="800" dirty="0">
                          <a:effectLst/>
                        </a:rPr>
                        <a:t> (Phys)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extLst>
                  <a:ext uri="{0D108BD9-81ED-4DB2-BD59-A6C34878D82A}">
                    <a16:rowId xmlns:a16="http://schemas.microsoft.com/office/drawing/2014/main" val="996767051"/>
                  </a:ext>
                </a:extLst>
              </a:tr>
              <a:tr h="905124">
                <a:tc>
                  <a:txBody>
                    <a:bodyPr/>
                    <a:lstStyle/>
                    <a:p>
                      <a:pPr marL="0" marR="0" algn="l">
                        <a:lnSpc>
                          <a:spcPct val="115000"/>
                        </a:lnSpc>
                        <a:spcBef>
                          <a:spcPts val="0"/>
                        </a:spcBef>
                        <a:spcAft>
                          <a:spcPts val="0"/>
                        </a:spcAft>
                      </a:pPr>
                      <a:r>
                        <a:rPr lang="en-US" sz="1400" dirty="0">
                          <a:effectLst/>
                        </a:rPr>
                        <a:t>A4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400" dirty="0">
                          <a:effectLst/>
                        </a:rPr>
                        <a:t>A104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050" b="1" dirty="0">
                          <a:effectLst/>
                        </a:rPr>
                        <a:t>How can technology be effectively integrated into the classroom to engage 21</a:t>
                      </a:r>
                      <a:r>
                        <a:rPr lang="en-US" sz="1050" b="1" baseline="30000" dirty="0">
                          <a:effectLst/>
                        </a:rPr>
                        <a:t>st</a:t>
                      </a:r>
                      <a:r>
                        <a:rPr lang="en-US" sz="1050" b="1" dirty="0">
                          <a:effectLst/>
                        </a:rPr>
                        <a:t> century learners? </a:t>
                      </a:r>
                      <a:endParaRPr lang="en-GB"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200" b="1" dirty="0">
                          <a:effectLst/>
                        </a:rPr>
                        <a:t>Bryan Tee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339725" marR="0" indent="-339725" algn="l">
                        <a:spcBef>
                          <a:spcPts val="0"/>
                        </a:spcBef>
                        <a:spcAft>
                          <a:spcPts val="0"/>
                        </a:spcAft>
                        <a:buFont typeface="+mj-lt"/>
                        <a:buAutoNum type="arabicPeriod"/>
                      </a:pPr>
                      <a:r>
                        <a:rPr lang="en-US" sz="800" u="sng" dirty="0">
                          <a:effectLst/>
                          <a:hlinkClick r:id="rId44"/>
                        </a:rPr>
                        <a:t>carwyn.ball@ulink.cn</a:t>
                      </a:r>
                      <a:r>
                        <a:rPr lang="en-US" sz="800" dirty="0">
                          <a:effectLst/>
                        </a:rPr>
                        <a:t> (Maths) </a:t>
                      </a:r>
                      <a:endParaRPr lang="en-GB" sz="800" dirty="0">
                        <a:effectLst/>
                      </a:endParaRPr>
                    </a:p>
                    <a:p>
                      <a:pPr marL="339725" marR="0" indent="-339725" algn="l">
                        <a:spcBef>
                          <a:spcPts val="0"/>
                        </a:spcBef>
                        <a:spcAft>
                          <a:spcPts val="0"/>
                        </a:spcAft>
                        <a:buFont typeface="+mj-lt"/>
                        <a:buAutoNum type="arabicPeriod"/>
                      </a:pPr>
                      <a:r>
                        <a:rPr lang="en-US" sz="800" u="sng" dirty="0">
                          <a:effectLst/>
                          <a:hlinkClick r:id="rId45"/>
                        </a:rPr>
                        <a:t>sam.simona@cic-edu.cn</a:t>
                      </a:r>
                      <a:r>
                        <a:rPr lang="en-US" sz="800" dirty="0">
                          <a:effectLst/>
                        </a:rPr>
                        <a:t>  (Chem and Bio)</a:t>
                      </a:r>
                      <a:endParaRPr lang="en-GB" sz="800" dirty="0">
                        <a:effectLst/>
                      </a:endParaRPr>
                    </a:p>
                    <a:p>
                      <a:pPr marL="339725" marR="0" indent="-339725" algn="l">
                        <a:spcBef>
                          <a:spcPts val="0"/>
                        </a:spcBef>
                        <a:spcAft>
                          <a:spcPts val="0"/>
                        </a:spcAft>
                        <a:buFont typeface="+mj-lt"/>
                        <a:buAutoNum type="arabicPeriod"/>
                      </a:pPr>
                      <a:r>
                        <a:rPr lang="en-US" sz="800" u="sng" dirty="0">
                          <a:effectLst/>
                          <a:hlinkClick r:id="rId46"/>
                        </a:rPr>
                        <a:t>erin.gorelick@ulink.cn</a:t>
                      </a:r>
                      <a:r>
                        <a:rPr lang="en-US" sz="800" dirty="0">
                          <a:effectLst/>
                        </a:rPr>
                        <a:t> (</a:t>
                      </a:r>
                      <a:r>
                        <a:rPr lang="en-US" sz="800" dirty="0" err="1">
                          <a:effectLst/>
                        </a:rPr>
                        <a:t>Eng</a:t>
                      </a:r>
                      <a:r>
                        <a:rPr lang="en-US" sz="800" dirty="0">
                          <a:effectLst/>
                        </a:rPr>
                        <a:t> and Chin)</a:t>
                      </a:r>
                      <a:endParaRPr lang="en-GB" sz="800" dirty="0">
                        <a:effectLst/>
                      </a:endParaRPr>
                    </a:p>
                    <a:p>
                      <a:pPr marL="339725" marR="0" indent="-339725" algn="l">
                        <a:spcBef>
                          <a:spcPts val="0"/>
                        </a:spcBef>
                        <a:spcAft>
                          <a:spcPts val="0"/>
                        </a:spcAft>
                        <a:buFont typeface="+mj-lt"/>
                        <a:buAutoNum type="arabicPeriod"/>
                      </a:pPr>
                      <a:r>
                        <a:rPr lang="en-US" sz="800" u="sng" dirty="0">
                          <a:effectLst/>
                          <a:hlinkClick r:id="rId47"/>
                        </a:rPr>
                        <a:t>darren.he@cic-edu.cn</a:t>
                      </a:r>
                      <a:r>
                        <a:rPr lang="en-US" sz="800" dirty="0">
                          <a:effectLst/>
                        </a:rPr>
                        <a:t> (Comp)</a:t>
                      </a:r>
                      <a:endParaRPr lang="en-GB" sz="800" dirty="0">
                        <a:effectLst/>
                      </a:endParaRPr>
                    </a:p>
                    <a:p>
                      <a:pPr marL="339725" marR="0" indent="-339725" algn="l">
                        <a:spcBef>
                          <a:spcPts val="0"/>
                        </a:spcBef>
                        <a:spcAft>
                          <a:spcPts val="0"/>
                        </a:spcAft>
                        <a:buFont typeface="+mj-lt"/>
                        <a:buAutoNum type="arabicPeriod"/>
                      </a:pPr>
                      <a:r>
                        <a:rPr lang="en-US" sz="800" u="sng" dirty="0">
                          <a:effectLst/>
                          <a:hlinkClick r:id="rId48"/>
                        </a:rPr>
                        <a:t>lucy_yu@cici-edu.cn</a:t>
                      </a:r>
                      <a:r>
                        <a:rPr lang="en-US" sz="800" dirty="0">
                          <a:effectLst/>
                        </a:rPr>
                        <a:t>  (Comp)</a:t>
                      </a:r>
                      <a:endParaRPr lang="en-GB" sz="800" dirty="0">
                        <a:effectLst/>
                      </a:endParaRPr>
                    </a:p>
                    <a:p>
                      <a:pPr marL="339725" marR="0" indent="-339725" algn="l">
                        <a:spcBef>
                          <a:spcPts val="0"/>
                        </a:spcBef>
                        <a:spcAft>
                          <a:spcPts val="0"/>
                        </a:spcAft>
                        <a:buFont typeface="+mj-lt"/>
                        <a:buAutoNum type="arabicPeriod"/>
                      </a:pPr>
                      <a:r>
                        <a:rPr lang="es-MX" sz="800" u="sng" dirty="0">
                          <a:effectLst/>
                          <a:hlinkClick r:id="rId49"/>
                        </a:rPr>
                        <a:t>myko.li@cic-edu.cn</a:t>
                      </a:r>
                      <a:r>
                        <a:rPr lang="es-MX" sz="800" dirty="0">
                          <a:effectLst/>
                        </a:rPr>
                        <a:t>  (Hum)</a:t>
                      </a:r>
                      <a:endParaRPr lang="en-GB" sz="800" dirty="0">
                        <a:effectLst/>
                      </a:endParaRPr>
                    </a:p>
                    <a:p>
                      <a:pPr marL="339725" marR="0" indent="-339725" algn="l">
                        <a:spcBef>
                          <a:spcPts val="0"/>
                        </a:spcBef>
                        <a:spcAft>
                          <a:spcPts val="0"/>
                        </a:spcAft>
                        <a:buFont typeface="+mj-lt"/>
                        <a:buAutoNum type="arabicPeriod"/>
                      </a:pPr>
                      <a:r>
                        <a:rPr lang="en-US" sz="800" u="sng" dirty="0">
                          <a:effectLst/>
                          <a:hlinkClick r:id="rId50"/>
                        </a:rPr>
                        <a:t>weizhi_xu@cic-edu.cn</a:t>
                      </a:r>
                      <a:r>
                        <a:rPr lang="en-US" sz="800" dirty="0">
                          <a:effectLst/>
                        </a:rPr>
                        <a:t> (P.E)</a:t>
                      </a:r>
                      <a:endParaRPr lang="en-GB" sz="800" dirty="0">
                        <a:effectLst/>
                      </a:endParaRPr>
                    </a:p>
                    <a:p>
                      <a:pPr marL="339725" marR="0" indent="-339725" algn="l">
                        <a:spcBef>
                          <a:spcPts val="0"/>
                        </a:spcBef>
                        <a:spcAft>
                          <a:spcPts val="0"/>
                        </a:spcAft>
                        <a:buFont typeface="+mj-lt"/>
                        <a:buAutoNum type="arabicPeriod"/>
                      </a:pPr>
                      <a:r>
                        <a:rPr lang="en-US" sz="800" u="sng" dirty="0">
                          <a:effectLst/>
                          <a:hlinkClick r:id="rId51"/>
                        </a:rPr>
                        <a:t>grace_lin@cic-edu.cn</a:t>
                      </a:r>
                      <a:r>
                        <a:rPr lang="en-US" sz="800" dirty="0">
                          <a:effectLst/>
                        </a:rPr>
                        <a:t>  (Maths)</a:t>
                      </a:r>
                      <a:endParaRPr lang="en-GB" sz="800" dirty="0">
                        <a:effectLst/>
                      </a:endParaRPr>
                    </a:p>
                    <a:p>
                      <a:pPr marL="339725" marR="0" indent="-339725" algn="l">
                        <a:spcBef>
                          <a:spcPts val="0"/>
                        </a:spcBef>
                        <a:spcAft>
                          <a:spcPts val="0"/>
                        </a:spcAft>
                        <a:buFont typeface="+mj-lt"/>
                        <a:buAutoNum type="arabicPeriod"/>
                      </a:pPr>
                      <a:r>
                        <a:rPr lang="en-US" sz="800" u="sng" dirty="0">
                          <a:effectLst/>
                          <a:hlinkClick r:id="rId52"/>
                        </a:rPr>
                        <a:t>marius.bodochi@ulink.cn</a:t>
                      </a:r>
                      <a:r>
                        <a:rPr lang="en-US" sz="800" dirty="0">
                          <a:effectLst/>
                        </a:rPr>
                        <a:t> (Maths)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entury Gothic" panose="020B0502020202020204"/>
                          <a:ea typeface="+mn-ea"/>
                          <a:cs typeface="+mn-cs"/>
                        </a:rPr>
                        <a:t>B4</a:t>
                      </a:r>
                      <a:endPar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solidFill>
                      <a:schemeClr val="tx1"/>
                    </a:solidFill>
                  </a:tcPr>
                </a:tc>
                <a:tc>
                  <a:txBody>
                    <a:bodyPr/>
                    <a:lstStyle/>
                    <a:p>
                      <a:pPr marL="0" marR="0" indent="0" algn="l">
                        <a:lnSpc>
                          <a:spcPct val="115000"/>
                        </a:lnSpc>
                        <a:spcBef>
                          <a:spcPts val="0"/>
                        </a:spcBef>
                        <a:spcAft>
                          <a:spcPts val="0"/>
                        </a:spcAft>
                      </a:pPr>
                      <a:r>
                        <a:rPr lang="en-US" sz="1400" dirty="0">
                          <a:effectLst/>
                        </a:rPr>
                        <a:t>A204</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indent="0" algn="l">
                        <a:spcBef>
                          <a:spcPts val="0"/>
                        </a:spcBef>
                        <a:spcAft>
                          <a:spcPts val="0"/>
                        </a:spcAft>
                      </a:pPr>
                      <a:r>
                        <a:rPr lang="en-US" sz="1200" b="1" dirty="0" err="1">
                          <a:effectLst/>
                        </a:rPr>
                        <a:t>Tingting</a:t>
                      </a:r>
                      <a:r>
                        <a:rPr lang="en-US" sz="1200" b="1" dirty="0">
                          <a:effectLst/>
                        </a:rPr>
                        <a:t> Song</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342900" marR="0" lvl="0" indent="-342900" algn="l">
                        <a:spcBef>
                          <a:spcPts val="0"/>
                        </a:spcBef>
                        <a:spcAft>
                          <a:spcPts val="0"/>
                        </a:spcAft>
                        <a:buClr>
                          <a:srgbClr val="000000"/>
                        </a:buClr>
                        <a:buFont typeface="+mj-lt"/>
                        <a:buAutoNum type="arabicPeriod"/>
                      </a:pPr>
                      <a:r>
                        <a:rPr lang="en-US" sz="800" u="sng" dirty="0">
                          <a:effectLst/>
                          <a:hlinkClick r:id="rId53"/>
                        </a:rPr>
                        <a:t>penny.liu@ulink.cn</a:t>
                      </a:r>
                      <a:r>
                        <a:rPr lang="en-US" sz="800" dirty="0">
                          <a:effectLst/>
                        </a:rPr>
                        <a:t> (</a:t>
                      </a:r>
                      <a:r>
                        <a:rPr lang="en-US" sz="800" dirty="0" err="1">
                          <a:effectLst/>
                        </a:rPr>
                        <a:t>Eng</a:t>
                      </a:r>
                      <a:r>
                        <a:rPr lang="en-US" sz="800" dirty="0">
                          <a:effectLst/>
                        </a:rPr>
                        <a:t> and Chin)</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54"/>
                        </a:rPr>
                        <a:t>yanming.tan@ulink.cn</a:t>
                      </a:r>
                      <a:r>
                        <a:rPr lang="en-US" sz="800" dirty="0">
                          <a:effectLst/>
                        </a:rPr>
                        <a:t> (Chem and Bio)</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55"/>
                        </a:rPr>
                        <a:t>sharyn.loy@ulink.cn</a:t>
                      </a:r>
                      <a:r>
                        <a:rPr lang="en-US" sz="800" dirty="0">
                          <a:effectLst/>
                        </a:rPr>
                        <a:t>  (Econ and Bus)</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56"/>
                        </a:rPr>
                        <a:t>Doohee.kim@cic-edu.cn</a:t>
                      </a:r>
                      <a:r>
                        <a:rPr lang="en-US" sz="800" dirty="0">
                          <a:effectLst/>
                        </a:rPr>
                        <a:t>  (Maths)</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57"/>
                        </a:rPr>
                        <a:t>kelly.liu@ulink.cn</a:t>
                      </a:r>
                      <a:r>
                        <a:rPr lang="en-US" sz="800" dirty="0">
                          <a:effectLst/>
                        </a:rPr>
                        <a:t> (Comp)</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58"/>
                        </a:rPr>
                        <a:t>sean.daniel@cic-edu.cn</a:t>
                      </a:r>
                      <a:r>
                        <a:rPr lang="en-US" sz="800" dirty="0">
                          <a:effectLst/>
                        </a:rPr>
                        <a:t> (</a:t>
                      </a:r>
                      <a:r>
                        <a:rPr lang="en-US" sz="800" dirty="0" err="1">
                          <a:effectLst/>
                        </a:rPr>
                        <a:t>Eng</a:t>
                      </a:r>
                      <a:r>
                        <a:rPr lang="en-US" sz="800" dirty="0">
                          <a:effectLst/>
                        </a:rPr>
                        <a:t> and Chin)</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59"/>
                        </a:rPr>
                        <a:t>muzafar.malikov@cic-edu.cn</a:t>
                      </a:r>
                      <a:r>
                        <a:rPr lang="en-US" sz="800" dirty="0">
                          <a:effectLst/>
                        </a:rPr>
                        <a:t> (Phys)</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60"/>
                        </a:rPr>
                        <a:t>Maggie_hu@cic-edu.cn</a:t>
                      </a:r>
                      <a:r>
                        <a:rPr lang="en-US" sz="800" dirty="0">
                          <a:effectLst/>
                        </a:rPr>
                        <a:t>  (Maths)</a:t>
                      </a:r>
                      <a:endParaRPr lang="en-GB" sz="800" u="none"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61"/>
                        </a:rPr>
                        <a:t>jim_zhang@cic-edu.cn</a:t>
                      </a:r>
                      <a:r>
                        <a:rPr lang="en-US" sz="800" dirty="0">
                          <a:effectLst/>
                        </a:rPr>
                        <a:t> (Phys)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extLst>
                  <a:ext uri="{0D108BD9-81ED-4DB2-BD59-A6C34878D82A}">
                    <a16:rowId xmlns:a16="http://schemas.microsoft.com/office/drawing/2014/main" val="1845983353"/>
                  </a:ext>
                </a:extLst>
              </a:tr>
              <a:tr h="945084">
                <a:tc>
                  <a:txBody>
                    <a:bodyPr/>
                    <a:lstStyle/>
                    <a:p>
                      <a:pPr marL="0" marR="0" algn="l">
                        <a:lnSpc>
                          <a:spcPct val="115000"/>
                        </a:lnSpc>
                        <a:spcBef>
                          <a:spcPts val="0"/>
                        </a:spcBef>
                        <a:spcAft>
                          <a:spcPts val="0"/>
                        </a:spcAft>
                      </a:pPr>
                      <a:r>
                        <a:rPr lang="en-US" sz="1400" dirty="0">
                          <a:effectLst/>
                        </a:rPr>
                        <a:t>A5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400" dirty="0">
                          <a:effectLst/>
                        </a:rPr>
                        <a:t>A105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050" b="1" dirty="0">
                          <a:effectLst/>
                        </a:rPr>
                        <a:t>What strategies can be used to give meaningful feedback that positively impacts on student outcomes? </a:t>
                      </a:r>
                      <a:endParaRPr lang="en-GB"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200" b="1" dirty="0">
                          <a:effectLst/>
                        </a:rPr>
                        <a:t>Stuart Leighton </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342900" marR="0" lvl="0" indent="-342900" algn="l">
                        <a:spcBef>
                          <a:spcPts val="0"/>
                        </a:spcBef>
                        <a:spcAft>
                          <a:spcPts val="0"/>
                        </a:spcAft>
                        <a:buFont typeface="+mj-lt"/>
                        <a:buAutoNum type="arabicPeriod"/>
                      </a:pPr>
                      <a:r>
                        <a:rPr lang="en-US" sz="800" u="sng" dirty="0">
                          <a:effectLst/>
                          <a:hlinkClick r:id="rId62"/>
                        </a:rPr>
                        <a:t>sunny_kim@cic-edu.cn</a:t>
                      </a:r>
                      <a:r>
                        <a:rPr lang="en-US" sz="800" dirty="0">
                          <a:effectLst/>
                        </a:rPr>
                        <a:t> (Chem and Bio) </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63"/>
                        </a:rPr>
                        <a:t>tura.tigist@cic-edu.cn</a:t>
                      </a:r>
                      <a:r>
                        <a:rPr lang="en-US" sz="800" dirty="0">
                          <a:effectLst/>
                        </a:rPr>
                        <a:t>  (</a:t>
                      </a:r>
                      <a:r>
                        <a:rPr lang="en-US" sz="800" dirty="0" err="1">
                          <a:effectLst/>
                        </a:rPr>
                        <a:t>Eng</a:t>
                      </a:r>
                      <a:r>
                        <a:rPr lang="en-US" sz="800" dirty="0">
                          <a:effectLst/>
                        </a:rPr>
                        <a:t> and Chin)</a:t>
                      </a:r>
                      <a:endParaRPr lang="en-GB" sz="800" dirty="0">
                        <a:effectLst/>
                      </a:endParaRPr>
                    </a:p>
                    <a:p>
                      <a:pPr marL="342900" marR="0" lvl="0" indent="-342900" algn="l">
                        <a:spcBef>
                          <a:spcPts val="0"/>
                        </a:spcBef>
                        <a:spcAft>
                          <a:spcPts val="0"/>
                        </a:spcAft>
                        <a:buFont typeface="+mj-lt"/>
                        <a:buAutoNum type="arabicPeriod"/>
                      </a:pPr>
                      <a:r>
                        <a:rPr lang="es-MX" sz="800" u="sng" dirty="0">
                          <a:effectLst/>
                          <a:hlinkClick r:id="rId64"/>
                        </a:rPr>
                        <a:t>guilherme.koeppel@ulink.cn</a:t>
                      </a:r>
                      <a:r>
                        <a:rPr lang="es-MX" sz="800" dirty="0">
                          <a:effectLst/>
                        </a:rPr>
                        <a:t> (Hum)</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65"/>
                        </a:rPr>
                        <a:t>mingyi_cai@cic-edu.cn</a:t>
                      </a:r>
                      <a:r>
                        <a:rPr lang="en-US" sz="800" dirty="0">
                          <a:effectLst/>
                        </a:rPr>
                        <a:t> (Chem and Bio) </a:t>
                      </a:r>
                      <a:endParaRPr lang="en-GB" sz="800" dirty="0">
                        <a:effectLst/>
                      </a:endParaRPr>
                    </a:p>
                    <a:p>
                      <a:pPr marL="342900" marR="0" lvl="0" indent="-342900" algn="l">
                        <a:spcBef>
                          <a:spcPts val="0"/>
                        </a:spcBef>
                        <a:spcAft>
                          <a:spcPts val="0"/>
                        </a:spcAft>
                        <a:buFont typeface="+mj-lt"/>
                        <a:buAutoNum type="arabicPeriod"/>
                      </a:pPr>
                      <a:r>
                        <a:rPr lang="es-MX" sz="800" u="sng" dirty="0">
                          <a:effectLst/>
                          <a:hlinkClick r:id="rId66"/>
                        </a:rPr>
                        <a:t>rutendo.mabunu@ulink.cn</a:t>
                      </a:r>
                      <a:r>
                        <a:rPr lang="es-MX" sz="800" dirty="0">
                          <a:effectLst/>
                        </a:rPr>
                        <a:t> (Hum)</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67"/>
                        </a:rPr>
                        <a:t>annie.manumailagi@cic-edu.cn</a:t>
                      </a:r>
                      <a:r>
                        <a:rPr lang="en-US" sz="800" dirty="0">
                          <a:effectLst/>
                        </a:rPr>
                        <a:t> (</a:t>
                      </a:r>
                      <a:r>
                        <a:rPr lang="en-US" sz="800" dirty="0" err="1">
                          <a:effectLst/>
                        </a:rPr>
                        <a:t>Eng</a:t>
                      </a:r>
                      <a:r>
                        <a:rPr lang="en-US" sz="800" dirty="0">
                          <a:effectLst/>
                        </a:rPr>
                        <a:t> and Chin)</a:t>
                      </a:r>
                      <a:endParaRPr lang="en-GB" sz="800" u="none" dirty="0">
                        <a:effectLst/>
                      </a:endParaRPr>
                    </a:p>
                    <a:p>
                      <a:pPr marL="342900" marR="0" lvl="0" indent="-342900" algn="l">
                        <a:spcBef>
                          <a:spcPts val="0"/>
                        </a:spcBef>
                        <a:spcAft>
                          <a:spcPts val="0"/>
                        </a:spcAft>
                        <a:buFont typeface="+mj-lt"/>
                        <a:buAutoNum type="arabicPeriod"/>
                      </a:pPr>
                      <a:r>
                        <a:rPr lang="en-US" sz="800" u="sng" dirty="0">
                          <a:effectLst/>
                          <a:hlinkClick r:id="rId68"/>
                        </a:rPr>
                        <a:t>huasu_xu@cic-edu.cn</a:t>
                      </a:r>
                      <a:r>
                        <a:rPr lang="en-US" sz="800" dirty="0">
                          <a:effectLst/>
                        </a:rPr>
                        <a:t> (Maths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entury Gothic" panose="020B0502020202020204"/>
                          <a:ea typeface="+mn-ea"/>
                          <a:cs typeface="+mn-cs"/>
                        </a:rPr>
                        <a:t>B5</a:t>
                      </a:r>
                      <a:endPar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solidFill>
                      <a:schemeClr val="tx1"/>
                    </a:solidFill>
                  </a:tcPr>
                </a:tc>
                <a:tc>
                  <a:txBody>
                    <a:bodyPr/>
                    <a:lstStyle/>
                    <a:p>
                      <a:pPr marL="0" marR="0" indent="0" algn="l">
                        <a:lnSpc>
                          <a:spcPct val="115000"/>
                        </a:lnSpc>
                        <a:spcBef>
                          <a:spcPts val="0"/>
                        </a:spcBef>
                        <a:spcAft>
                          <a:spcPts val="0"/>
                        </a:spcAft>
                      </a:pPr>
                      <a:r>
                        <a:rPr lang="en-US" sz="1400" dirty="0">
                          <a:effectLst/>
                        </a:rPr>
                        <a:t>A205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lvl="0" indent="0" algn="l">
                        <a:spcBef>
                          <a:spcPts val="0"/>
                        </a:spcBef>
                        <a:spcAft>
                          <a:spcPts val="0"/>
                        </a:spcAft>
                        <a:buFont typeface="+mj-lt"/>
                        <a:buNone/>
                      </a:pPr>
                      <a:r>
                        <a:rPr lang="en-US" sz="1200" b="1" dirty="0">
                          <a:effectLst/>
                        </a:rPr>
                        <a:t>Dan Hartley</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342900" marR="0" lvl="0" indent="-342900" algn="l">
                        <a:spcBef>
                          <a:spcPts val="0"/>
                        </a:spcBef>
                        <a:spcAft>
                          <a:spcPts val="0"/>
                        </a:spcAft>
                        <a:buClr>
                          <a:srgbClr val="000000"/>
                        </a:buClr>
                        <a:buFont typeface="+mj-lt"/>
                        <a:buAutoNum type="arabicPeriod"/>
                      </a:pPr>
                      <a:r>
                        <a:rPr lang="en-US" sz="800" u="sng" dirty="0">
                          <a:effectLst/>
                          <a:hlinkClick r:id="rId63"/>
                        </a:rPr>
                        <a:t>tura.tigist@cic-edu.cn</a:t>
                      </a:r>
                      <a:r>
                        <a:rPr lang="en-US" sz="800" dirty="0">
                          <a:effectLst/>
                        </a:rPr>
                        <a:t>  (</a:t>
                      </a:r>
                      <a:r>
                        <a:rPr lang="en-US" sz="800" dirty="0" err="1">
                          <a:effectLst/>
                        </a:rPr>
                        <a:t>Eng</a:t>
                      </a:r>
                      <a:r>
                        <a:rPr lang="en-US" sz="800" dirty="0">
                          <a:effectLst/>
                        </a:rPr>
                        <a:t> and Chin)</a:t>
                      </a:r>
                      <a:endParaRPr lang="en-GB" sz="800" dirty="0">
                        <a:effectLst/>
                      </a:endParaRPr>
                    </a:p>
                    <a:p>
                      <a:pPr marL="342900" marR="0" lvl="0" indent="-342900" algn="l">
                        <a:spcBef>
                          <a:spcPts val="0"/>
                        </a:spcBef>
                        <a:spcAft>
                          <a:spcPts val="0"/>
                        </a:spcAft>
                        <a:buClr>
                          <a:srgbClr val="000000"/>
                        </a:buClr>
                        <a:buFont typeface="+mj-lt"/>
                        <a:buAutoNum type="arabicPeriod"/>
                      </a:pPr>
                      <a:r>
                        <a:rPr lang="es-MX" sz="800" u="sng" dirty="0">
                          <a:effectLst/>
                          <a:hlinkClick r:id="rId69"/>
                        </a:rPr>
                        <a:t>shang.jin@cic-edu.cn</a:t>
                      </a:r>
                      <a:r>
                        <a:rPr lang="es-MX" sz="800" dirty="0">
                          <a:effectLst/>
                        </a:rPr>
                        <a:t>  (Hum)</a:t>
                      </a:r>
                      <a:endParaRPr lang="en-GB" sz="800" dirty="0">
                        <a:effectLst/>
                      </a:endParaRPr>
                    </a:p>
                    <a:p>
                      <a:pPr marL="342900" marR="0" lvl="0" indent="-342900" algn="l">
                        <a:spcBef>
                          <a:spcPts val="0"/>
                        </a:spcBef>
                        <a:spcAft>
                          <a:spcPts val="0"/>
                        </a:spcAft>
                        <a:buClr>
                          <a:srgbClr val="000000"/>
                        </a:buClr>
                        <a:buFont typeface="+mj-lt"/>
                        <a:buAutoNum type="arabicPeriod"/>
                      </a:pPr>
                      <a:r>
                        <a:rPr lang="es-MX" sz="800" u="sng" dirty="0">
                          <a:effectLst/>
                          <a:hlinkClick r:id="rId70"/>
                        </a:rPr>
                        <a:t>helen.wang@ulink.cn</a:t>
                      </a:r>
                      <a:r>
                        <a:rPr lang="es-MX" sz="800" dirty="0">
                          <a:effectLst/>
                        </a:rPr>
                        <a:t>  (Hum)</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71"/>
                        </a:rPr>
                        <a:t>erlinda.fabriaga@cic-edu.cn</a:t>
                      </a:r>
                      <a:r>
                        <a:rPr lang="en-US" sz="800" dirty="0">
                          <a:effectLst/>
                        </a:rPr>
                        <a:t> (Chem and Bio)</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72"/>
                        </a:rPr>
                        <a:t>selina.lyu@ulink.cn</a:t>
                      </a:r>
                      <a:r>
                        <a:rPr lang="en-US" sz="800" dirty="0">
                          <a:effectLst/>
                        </a:rPr>
                        <a:t> (Econ and Bus) </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73"/>
                        </a:rPr>
                        <a:t>cameron.william@cic-edu.cn</a:t>
                      </a:r>
                      <a:r>
                        <a:rPr lang="en-US" sz="800" dirty="0">
                          <a:effectLst/>
                        </a:rPr>
                        <a:t> (Econ and Bus)</a:t>
                      </a:r>
                      <a:endParaRPr lang="en-GB" sz="800" dirty="0">
                        <a:effectLst/>
                      </a:endParaRPr>
                    </a:p>
                    <a:p>
                      <a:pPr marL="342900" marR="0" lvl="0" indent="-342900" algn="l">
                        <a:spcBef>
                          <a:spcPts val="0"/>
                        </a:spcBef>
                        <a:spcAft>
                          <a:spcPts val="0"/>
                        </a:spcAft>
                        <a:buFont typeface="+mj-lt"/>
                        <a:buAutoNum type="arabicPeriod"/>
                      </a:pPr>
                      <a:r>
                        <a:rPr lang="en-US" sz="800" u="sng" dirty="0">
                          <a:effectLst/>
                          <a:hlinkClick r:id="rId74"/>
                        </a:rPr>
                        <a:t>sherry_hu@cic-edu.cn</a:t>
                      </a:r>
                      <a:r>
                        <a:rPr lang="en-US" sz="800" dirty="0">
                          <a:effectLst/>
                        </a:rPr>
                        <a:t> (Phys)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extLst>
                  <a:ext uri="{0D108BD9-81ED-4DB2-BD59-A6C34878D82A}">
                    <a16:rowId xmlns:a16="http://schemas.microsoft.com/office/drawing/2014/main" val="1213931524"/>
                  </a:ext>
                </a:extLst>
              </a:tr>
              <a:tr h="973626">
                <a:tc>
                  <a:txBody>
                    <a:bodyPr/>
                    <a:lstStyle/>
                    <a:p>
                      <a:pPr marL="0" marR="0" algn="l">
                        <a:lnSpc>
                          <a:spcPct val="115000"/>
                        </a:lnSpc>
                        <a:spcBef>
                          <a:spcPts val="0"/>
                        </a:spcBef>
                        <a:spcAft>
                          <a:spcPts val="0"/>
                        </a:spcAft>
                      </a:pPr>
                      <a:r>
                        <a:rPr lang="en-US" sz="1400" dirty="0">
                          <a:effectLst/>
                        </a:rPr>
                        <a:t>A6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400" dirty="0">
                          <a:effectLst/>
                        </a:rPr>
                        <a:t>A106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050" b="1" dirty="0">
                          <a:effectLst/>
                        </a:rPr>
                        <a:t>How can data be used effectively to track and monitor student progress? </a:t>
                      </a:r>
                      <a:endParaRPr lang="en-GB"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0" marR="0" algn="l">
                        <a:lnSpc>
                          <a:spcPct val="115000"/>
                        </a:lnSpc>
                        <a:spcBef>
                          <a:spcPts val="0"/>
                        </a:spcBef>
                        <a:spcAft>
                          <a:spcPts val="0"/>
                        </a:spcAft>
                      </a:pPr>
                      <a:r>
                        <a:rPr lang="en-US" sz="1200" b="1" dirty="0">
                          <a:effectLst/>
                        </a:rPr>
                        <a:t>Shahida Asif</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342900" marR="0" lvl="0" indent="-342900" algn="l">
                        <a:spcBef>
                          <a:spcPts val="0"/>
                        </a:spcBef>
                        <a:spcAft>
                          <a:spcPts val="0"/>
                        </a:spcAft>
                        <a:buClr>
                          <a:srgbClr val="000000"/>
                        </a:buClr>
                        <a:buFont typeface="+mj-lt"/>
                        <a:buAutoNum type="arabicPeriod"/>
                      </a:pPr>
                      <a:r>
                        <a:rPr lang="en-US" sz="800" u="sng" dirty="0">
                          <a:effectLst/>
                          <a:hlinkClick r:id="rId75"/>
                        </a:rPr>
                        <a:t>crystal.chen@ulink.cn</a:t>
                      </a:r>
                      <a:r>
                        <a:rPr lang="en-US" sz="800" dirty="0">
                          <a:effectLst/>
                        </a:rPr>
                        <a:t>  (Maths)</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76"/>
                        </a:rPr>
                        <a:t>fergal.mcgee@cic-edu.cn</a:t>
                      </a:r>
                      <a:r>
                        <a:rPr lang="en-US" sz="800" dirty="0">
                          <a:effectLst/>
                        </a:rPr>
                        <a:t>  (Comp)</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77"/>
                        </a:rPr>
                        <a:t>rain_xu@cic-edu.cn</a:t>
                      </a:r>
                      <a:r>
                        <a:rPr lang="en-US" sz="800" dirty="0">
                          <a:effectLst/>
                        </a:rPr>
                        <a:t>  (Chem and Bio)</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78"/>
                        </a:rPr>
                        <a:t>elizabeth@cic-edu.cn</a:t>
                      </a:r>
                      <a:r>
                        <a:rPr lang="en-US" sz="800" dirty="0">
                          <a:effectLst/>
                        </a:rPr>
                        <a:t>  (</a:t>
                      </a:r>
                      <a:r>
                        <a:rPr lang="en-US" sz="800" dirty="0" err="1">
                          <a:effectLst/>
                        </a:rPr>
                        <a:t>Eng</a:t>
                      </a:r>
                      <a:r>
                        <a:rPr lang="en-US" sz="800" dirty="0">
                          <a:effectLst/>
                        </a:rPr>
                        <a:t> and Chin) </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79"/>
                        </a:rPr>
                        <a:t>fiona_fan@cic-edu.cn</a:t>
                      </a:r>
                      <a:r>
                        <a:rPr lang="en-US" sz="800" dirty="0">
                          <a:effectLst/>
                        </a:rPr>
                        <a:t> (</a:t>
                      </a:r>
                      <a:r>
                        <a:rPr lang="en-US" sz="800" dirty="0" err="1">
                          <a:effectLst/>
                        </a:rPr>
                        <a:t>Eng</a:t>
                      </a:r>
                      <a:r>
                        <a:rPr lang="en-US" sz="800" dirty="0">
                          <a:effectLst/>
                        </a:rPr>
                        <a:t> and Chin)</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80"/>
                        </a:rPr>
                        <a:t>betty_liyixiao@cic-edu.cn</a:t>
                      </a:r>
                      <a:r>
                        <a:rPr lang="en-US" sz="800" dirty="0">
                          <a:effectLst/>
                        </a:rPr>
                        <a:t>  (Econ and Bus)</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81"/>
                        </a:rPr>
                        <a:t>michael.donovan@ulink.cn</a:t>
                      </a:r>
                      <a:r>
                        <a:rPr lang="en-US" sz="800" dirty="0">
                          <a:effectLst/>
                        </a:rPr>
                        <a:t> (Phys)</a:t>
                      </a:r>
                      <a:endParaRPr lang="en-GB" sz="800" dirty="0">
                        <a:effectLst/>
                      </a:endParaRPr>
                    </a:p>
                    <a:p>
                      <a:pPr marL="0" marR="0" algn="l">
                        <a:lnSpc>
                          <a:spcPct val="115000"/>
                        </a:lnSpc>
                        <a:spcBef>
                          <a:spcPts val="0"/>
                        </a:spcBef>
                        <a:spcAft>
                          <a:spcPts val="0"/>
                        </a:spcAft>
                      </a:pPr>
                      <a:endParaRPr lang="en-GB" sz="800" dirty="0">
                        <a:effectLst/>
                      </a:endParaRPr>
                    </a:p>
                  </a:txBody>
                  <a:tcPr marL="24446" marR="24446"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Century Gothic" panose="020B0502020202020204"/>
                          <a:ea typeface="+mn-ea"/>
                          <a:cs typeface="+mn-cs"/>
                        </a:rPr>
                        <a:t>B6</a:t>
                      </a:r>
                      <a:endParaRPr kumimoji="0" lang="en-GB" sz="1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solidFill>
                      <a:schemeClr val="tx1"/>
                    </a:solidFill>
                  </a:tcPr>
                </a:tc>
                <a:tc>
                  <a:txBody>
                    <a:bodyPr/>
                    <a:lstStyle/>
                    <a:p>
                      <a:pPr marL="0" marR="0" indent="0" algn="l">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A206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tc>
                  <a:txBody>
                    <a:bodyPr/>
                    <a:lstStyle/>
                    <a:p>
                      <a:pPr marL="0" marR="0" lvl="0" indent="0" algn="l">
                        <a:spcBef>
                          <a:spcPts val="0"/>
                        </a:spcBef>
                        <a:spcAft>
                          <a:spcPts val="0"/>
                        </a:spcAft>
                        <a:buClr>
                          <a:srgbClr val="000000"/>
                        </a:buClr>
                        <a:buFont typeface="+mj-lt"/>
                        <a:buNone/>
                      </a:pPr>
                      <a:r>
                        <a:rPr lang="en-US" sz="1200" b="1" dirty="0">
                          <a:effectLst/>
                        </a:rPr>
                        <a:t>Zhen </a:t>
                      </a:r>
                      <a:r>
                        <a:rPr lang="en-US" sz="1200" b="1" dirty="0" err="1">
                          <a:effectLst/>
                        </a:rPr>
                        <a:t>Zhen</a:t>
                      </a:r>
                      <a:r>
                        <a:rPr lang="en-US" sz="1200" b="1" dirty="0">
                          <a:effectLst/>
                        </a:rPr>
                        <a:t> Patrick Duhamel</a:t>
                      </a: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nchor="ctr"/>
                </a:tc>
                <a:tc>
                  <a:txBody>
                    <a:bodyPr/>
                    <a:lstStyle/>
                    <a:p>
                      <a:pPr marL="342900" marR="0" lvl="0" indent="-342900" algn="l">
                        <a:spcBef>
                          <a:spcPts val="0"/>
                        </a:spcBef>
                        <a:spcAft>
                          <a:spcPts val="0"/>
                        </a:spcAft>
                        <a:buClr>
                          <a:srgbClr val="000000"/>
                        </a:buClr>
                        <a:buFont typeface="+mj-lt"/>
                        <a:buAutoNum type="arabicPeriod"/>
                      </a:pPr>
                      <a:r>
                        <a:rPr lang="en-US" sz="800" u="sng" dirty="0">
                          <a:effectLst/>
                          <a:hlinkClick r:id="rId82"/>
                        </a:rPr>
                        <a:t>angela_zhu@cic-edu.cn</a:t>
                      </a:r>
                      <a:r>
                        <a:rPr lang="en-US" sz="800" dirty="0">
                          <a:effectLst/>
                        </a:rPr>
                        <a:t> (</a:t>
                      </a:r>
                      <a:r>
                        <a:rPr lang="en-US" sz="800" dirty="0" err="1">
                          <a:effectLst/>
                        </a:rPr>
                        <a:t>Eng</a:t>
                      </a:r>
                      <a:r>
                        <a:rPr lang="en-US" sz="800" dirty="0">
                          <a:effectLst/>
                        </a:rPr>
                        <a:t> and Chin)</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83"/>
                        </a:rPr>
                        <a:t>sophie_zhong@cic-edu.cn</a:t>
                      </a:r>
                      <a:r>
                        <a:rPr lang="en-US" sz="800" dirty="0">
                          <a:effectLst/>
                        </a:rPr>
                        <a:t> (</a:t>
                      </a:r>
                      <a:r>
                        <a:rPr lang="en-US" sz="800" dirty="0" err="1">
                          <a:effectLst/>
                        </a:rPr>
                        <a:t>Eng</a:t>
                      </a:r>
                      <a:r>
                        <a:rPr lang="en-US" sz="800" dirty="0">
                          <a:effectLst/>
                        </a:rPr>
                        <a:t> and Chin)</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84"/>
                        </a:rPr>
                        <a:t>vicky.mu@cic-edu.cn</a:t>
                      </a:r>
                      <a:r>
                        <a:rPr lang="en-US" sz="800" dirty="0">
                          <a:effectLst/>
                        </a:rPr>
                        <a:t>  (Eco and Bus)</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85"/>
                        </a:rPr>
                        <a:t>rebecca.li@ulink.cn</a:t>
                      </a:r>
                      <a:r>
                        <a:rPr lang="en-US" sz="800" dirty="0">
                          <a:effectLst/>
                        </a:rPr>
                        <a:t> (</a:t>
                      </a:r>
                      <a:r>
                        <a:rPr lang="en-US" sz="800" dirty="0" err="1">
                          <a:effectLst/>
                        </a:rPr>
                        <a:t>Eng</a:t>
                      </a:r>
                      <a:r>
                        <a:rPr lang="en-US" sz="800" dirty="0">
                          <a:effectLst/>
                        </a:rPr>
                        <a:t> and Chin)</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86"/>
                        </a:rPr>
                        <a:t>hongyun_li@cic-edu.cn</a:t>
                      </a:r>
                      <a:r>
                        <a:rPr lang="en-US" sz="800" dirty="0">
                          <a:effectLst/>
                        </a:rPr>
                        <a:t> (Eco and Bus)</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87"/>
                        </a:rPr>
                        <a:t>yingnan.wang@cic-edu.cn</a:t>
                      </a:r>
                      <a:r>
                        <a:rPr lang="en-US" sz="800" dirty="0">
                          <a:effectLst/>
                        </a:rPr>
                        <a:t> (</a:t>
                      </a:r>
                      <a:r>
                        <a:rPr lang="en-US" sz="800" dirty="0" err="1">
                          <a:effectLst/>
                        </a:rPr>
                        <a:t>Eng</a:t>
                      </a:r>
                      <a:r>
                        <a:rPr lang="en-US" sz="800" dirty="0">
                          <a:effectLst/>
                        </a:rPr>
                        <a:t> and Chin)</a:t>
                      </a:r>
                      <a:endParaRPr lang="en-GB" sz="800" dirty="0">
                        <a:effectLst/>
                      </a:endParaRPr>
                    </a:p>
                    <a:p>
                      <a:pPr marL="342900" marR="0" lvl="0" indent="-342900" algn="l">
                        <a:spcBef>
                          <a:spcPts val="0"/>
                        </a:spcBef>
                        <a:spcAft>
                          <a:spcPts val="0"/>
                        </a:spcAft>
                        <a:buClr>
                          <a:srgbClr val="000000"/>
                        </a:buClr>
                        <a:buFont typeface="+mj-lt"/>
                        <a:buAutoNum type="arabicPeriod"/>
                      </a:pPr>
                      <a:r>
                        <a:rPr lang="es-MX" sz="800" u="sng" dirty="0">
                          <a:effectLst/>
                          <a:hlinkClick r:id="rId88"/>
                        </a:rPr>
                        <a:t>miguel.oliveira@ulink.cn</a:t>
                      </a:r>
                      <a:r>
                        <a:rPr lang="es-MX" sz="800" dirty="0">
                          <a:effectLst/>
                        </a:rPr>
                        <a:t> (P:E)</a:t>
                      </a:r>
                      <a:endParaRPr lang="en-GB" sz="800" dirty="0">
                        <a:effectLst/>
                      </a:endParaRPr>
                    </a:p>
                    <a:p>
                      <a:pPr marL="342900" marR="0" lvl="0" indent="-342900" algn="l">
                        <a:spcBef>
                          <a:spcPts val="0"/>
                        </a:spcBef>
                        <a:spcAft>
                          <a:spcPts val="0"/>
                        </a:spcAft>
                        <a:buClr>
                          <a:srgbClr val="000000"/>
                        </a:buClr>
                        <a:buFont typeface="+mj-lt"/>
                        <a:buAutoNum type="arabicPeriod"/>
                      </a:pPr>
                      <a:r>
                        <a:rPr lang="en-US" sz="800" u="sng" dirty="0">
                          <a:effectLst/>
                          <a:hlinkClick r:id="rId89"/>
                        </a:rPr>
                        <a:t>vicky_jiang@cic-edu.cn</a:t>
                      </a:r>
                      <a:r>
                        <a:rPr lang="en-US" sz="800" dirty="0">
                          <a:effectLst/>
                        </a:rPr>
                        <a:t> (Phys)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4446" marR="24446" marT="0" marB="0"/>
                </a:tc>
                <a:extLst>
                  <a:ext uri="{0D108BD9-81ED-4DB2-BD59-A6C34878D82A}">
                    <a16:rowId xmlns:a16="http://schemas.microsoft.com/office/drawing/2014/main" val="1689696396"/>
                  </a:ext>
                </a:extLst>
              </a:tr>
            </a:tbl>
          </a:graphicData>
        </a:graphic>
      </p:graphicFrame>
      <p:sp>
        <p:nvSpPr>
          <p:cNvPr id="9" name="Footer Placeholder 8">
            <a:extLst>
              <a:ext uri="{FF2B5EF4-FFF2-40B4-BE49-F238E27FC236}">
                <a16:creationId xmlns:a16="http://schemas.microsoft.com/office/drawing/2014/main" id="{74D6DE94-61A5-4A81-9F1D-201A6C7B9D60}"/>
              </a:ext>
            </a:extLst>
          </p:cNvPr>
          <p:cNvSpPr>
            <a:spLocks noGrp="1"/>
          </p:cNvSpPr>
          <p:nvPr>
            <p:ph type="ftr" sz="quarter" idx="11"/>
          </p:nvPr>
        </p:nvSpPr>
        <p:spPr>
          <a:xfrm>
            <a:off x="163286" y="6610152"/>
            <a:ext cx="7772400" cy="365125"/>
          </a:xfrm>
        </p:spPr>
        <p:txBody>
          <a:bodyPr/>
          <a:lstStyle/>
          <a:p>
            <a:r>
              <a:rPr lang="en-GB"/>
              <a:t>Patrick Brannac		www.SmashingScience.org &amp; for China www.SmashingScienceCN.org </a:t>
            </a:r>
            <a:endParaRPr lang="en-US" dirty="0"/>
          </a:p>
        </p:txBody>
      </p:sp>
      <p:pic>
        <p:nvPicPr>
          <p:cNvPr id="3" name="Picture 2">
            <a:extLst>
              <a:ext uri="{FF2B5EF4-FFF2-40B4-BE49-F238E27FC236}">
                <a16:creationId xmlns:a16="http://schemas.microsoft.com/office/drawing/2014/main" id="{1E6E07B2-53C8-46C8-A4FF-C8B2635DD71E}"/>
              </a:ext>
            </a:extLst>
          </p:cNvPr>
          <p:cNvPicPr/>
          <p:nvPr/>
        </p:nvPicPr>
        <p:blipFill>
          <a:blip r:embed="rId90">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118391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FDAE8-0DC8-40D1-93BB-E1B853DA43DA}"/>
              </a:ext>
            </a:extLst>
          </p:cNvPr>
          <p:cNvSpPr>
            <a:spLocks noGrp="1"/>
          </p:cNvSpPr>
          <p:nvPr>
            <p:ph type="title"/>
          </p:nvPr>
        </p:nvSpPr>
        <p:spPr>
          <a:xfrm>
            <a:off x="2914650" y="0"/>
            <a:ext cx="8610600" cy="1293028"/>
          </a:xfrm>
        </p:spPr>
        <p:txBody>
          <a:bodyPr/>
          <a:lstStyle/>
          <a:p>
            <a:r>
              <a:rPr lang="en-US" sz="3200" dirty="0"/>
              <a:t>Possible projects </a:t>
            </a:r>
            <a:r>
              <a:rPr lang="en-US" dirty="0"/>
              <a:t>–</a:t>
            </a:r>
            <a:br>
              <a:rPr lang="en-US" dirty="0"/>
            </a:br>
            <a:r>
              <a:rPr lang="en-US" dirty="0"/>
              <a:t>what the teacher can do</a:t>
            </a:r>
          </a:p>
        </p:txBody>
      </p:sp>
      <p:sp>
        <p:nvSpPr>
          <p:cNvPr id="4" name="Footer Placeholder 3">
            <a:extLst>
              <a:ext uri="{FF2B5EF4-FFF2-40B4-BE49-F238E27FC236}">
                <a16:creationId xmlns:a16="http://schemas.microsoft.com/office/drawing/2014/main" id="{A1D4AD4C-006B-4C38-869E-5A4CBFFCB206}"/>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6" name="Picture 5">
            <a:extLst>
              <a:ext uri="{FF2B5EF4-FFF2-40B4-BE49-F238E27FC236}">
                <a16:creationId xmlns:a16="http://schemas.microsoft.com/office/drawing/2014/main" id="{9AC5A511-8BD8-4BC4-977A-A526DC5245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graphicFrame>
        <p:nvGraphicFramePr>
          <p:cNvPr id="9" name="Content Placeholder 8">
            <a:extLst>
              <a:ext uri="{FF2B5EF4-FFF2-40B4-BE49-F238E27FC236}">
                <a16:creationId xmlns:a16="http://schemas.microsoft.com/office/drawing/2014/main" id="{4AF9E18C-1B23-4523-A9BC-2F19A53FDC9E}"/>
              </a:ext>
            </a:extLst>
          </p:cNvPr>
          <p:cNvGraphicFramePr>
            <a:graphicFrameLocks noGrp="1"/>
          </p:cNvGraphicFramePr>
          <p:nvPr>
            <p:ph idx="1"/>
          </p:nvPr>
        </p:nvGraphicFramePr>
        <p:xfrm>
          <a:off x="322929" y="1479265"/>
          <a:ext cx="11395016" cy="5105368"/>
        </p:xfrm>
        <a:graphic>
          <a:graphicData uri="http://schemas.openxmlformats.org/drawingml/2006/table">
            <a:tbl>
              <a:tblPr firstRow="1" firstCol="1" bandRow="1">
                <a:tableStyleId>{5C22544A-7EE6-4342-B048-85BDC9FD1C3A}</a:tableStyleId>
              </a:tblPr>
              <a:tblGrid>
                <a:gridCol w="1906702">
                  <a:extLst>
                    <a:ext uri="{9D8B030D-6E8A-4147-A177-3AD203B41FA5}">
                      <a16:colId xmlns:a16="http://schemas.microsoft.com/office/drawing/2014/main" val="3190224438"/>
                    </a:ext>
                  </a:extLst>
                </a:gridCol>
                <a:gridCol w="4827718">
                  <a:extLst>
                    <a:ext uri="{9D8B030D-6E8A-4147-A177-3AD203B41FA5}">
                      <a16:colId xmlns:a16="http://schemas.microsoft.com/office/drawing/2014/main" val="1356415665"/>
                    </a:ext>
                  </a:extLst>
                </a:gridCol>
                <a:gridCol w="4660596">
                  <a:extLst>
                    <a:ext uri="{9D8B030D-6E8A-4147-A177-3AD203B41FA5}">
                      <a16:colId xmlns:a16="http://schemas.microsoft.com/office/drawing/2014/main" val="2610912894"/>
                    </a:ext>
                  </a:extLst>
                </a:gridCol>
              </a:tblGrid>
              <a:tr h="591306">
                <a:tc>
                  <a:txBody>
                    <a:bodyPr/>
                    <a:lstStyle/>
                    <a:p>
                      <a:pPr marL="0" marR="0" algn="ctr">
                        <a:lnSpc>
                          <a:spcPct val="110000"/>
                        </a:lnSpc>
                        <a:spcBef>
                          <a:spcPts val="0"/>
                        </a:spcBef>
                        <a:spcAft>
                          <a:spcPts val="0"/>
                        </a:spcAft>
                      </a:pPr>
                      <a:r>
                        <a:rPr lang="en-GB" sz="1800" dirty="0">
                          <a:effectLst/>
                        </a:rPr>
                        <a:t>Differentiation by</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0" marR="0" algn="ctr">
                        <a:lnSpc>
                          <a:spcPct val="110000"/>
                        </a:lnSpc>
                        <a:spcBef>
                          <a:spcPts val="0"/>
                        </a:spcBef>
                        <a:spcAft>
                          <a:spcPts val="0"/>
                        </a:spcAft>
                      </a:pPr>
                      <a:r>
                        <a:rPr lang="en-GB" sz="1800" dirty="0">
                          <a:effectLst/>
                        </a:rPr>
                        <a:t>Possible project</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0" marR="0" algn="ctr">
                        <a:lnSpc>
                          <a:spcPct val="110000"/>
                        </a:lnSpc>
                        <a:spcBef>
                          <a:spcPts val="0"/>
                        </a:spcBef>
                        <a:spcAft>
                          <a:spcPts val="0"/>
                        </a:spcAft>
                      </a:pPr>
                      <a:r>
                        <a:rPr lang="en-GB" sz="1800" dirty="0">
                          <a:effectLst/>
                        </a:rPr>
                        <a:t>Outcome</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extLst>
                  <a:ext uri="{0D108BD9-81ED-4DB2-BD59-A6C34878D82A}">
                    <a16:rowId xmlns:a16="http://schemas.microsoft.com/office/drawing/2014/main" val="1801656563"/>
                  </a:ext>
                </a:extLst>
              </a:tr>
              <a:tr h="1504687">
                <a:tc>
                  <a:txBody>
                    <a:bodyPr/>
                    <a:lstStyle/>
                    <a:p>
                      <a:pPr marL="0" marR="0" algn="ctr">
                        <a:lnSpc>
                          <a:spcPct val="110000"/>
                        </a:lnSpc>
                        <a:spcBef>
                          <a:spcPts val="0"/>
                        </a:spcBef>
                        <a:spcAft>
                          <a:spcPts val="0"/>
                        </a:spcAft>
                      </a:pPr>
                      <a:r>
                        <a:rPr lang="en-GB" sz="1800" dirty="0">
                          <a:effectLst/>
                        </a:rPr>
                        <a:t>Content</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0" marR="0" algn="l">
                        <a:lnSpc>
                          <a:spcPct val="110000"/>
                        </a:lnSpc>
                        <a:spcBef>
                          <a:spcPts val="0"/>
                        </a:spcBef>
                        <a:spcAft>
                          <a:spcPts val="0"/>
                        </a:spcAft>
                      </a:pPr>
                      <a:r>
                        <a:rPr lang="en-GB" sz="1800" dirty="0">
                          <a:effectLst/>
                        </a:rPr>
                        <a:t>Investigation into possible different kinds of pretesting, assessment (including formative) and student surveys within subjects and departments</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0" marR="0" algn="l">
                        <a:lnSpc>
                          <a:spcPct val="110000"/>
                        </a:lnSpc>
                        <a:spcBef>
                          <a:spcPts val="0"/>
                        </a:spcBef>
                        <a:spcAft>
                          <a:spcPts val="0"/>
                        </a:spcAft>
                      </a:pPr>
                      <a:r>
                        <a:rPr lang="en-GB" sz="1800">
                          <a:effectLst/>
                        </a:rPr>
                        <a:t>Tried and tested methods to inform teachers at the start on in the middle of the year how to gather useful information about their students</a:t>
                      </a:r>
                      <a:endParaRPr lang="en-US" sz="180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extLst>
                  <a:ext uri="{0D108BD9-81ED-4DB2-BD59-A6C34878D82A}">
                    <a16:rowId xmlns:a16="http://schemas.microsoft.com/office/drawing/2014/main" val="182251895"/>
                  </a:ext>
                </a:extLst>
              </a:tr>
              <a:tr h="1200291">
                <a:tc>
                  <a:txBody>
                    <a:bodyPr/>
                    <a:lstStyle/>
                    <a:p>
                      <a:pPr marL="0" marR="0" algn="ctr">
                        <a:lnSpc>
                          <a:spcPct val="110000"/>
                        </a:lnSpc>
                        <a:spcBef>
                          <a:spcPts val="0"/>
                        </a:spcBef>
                        <a:spcAft>
                          <a:spcPts val="0"/>
                        </a:spcAft>
                      </a:pPr>
                      <a:r>
                        <a:rPr lang="en-GB" sz="1800" dirty="0">
                          <a:effectLst/>
                        </a:rPr>
                        <a:t>Process</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0" marR="0" algn="l">
                        <a:lnSpc>
                          <a:spcPct val="110000"/>
                        </a:lnSpc>
                        <a:spcBef>
                          <a:spcPts val="0"/>
                        </a:spcBef>
                        <a:spcAft>
                          <a:spcPts val="0"/>
                        </a:spcAft>
                      </a:pPr>
                      <a:r>
                        <a:rPr lang="en-GB" sz="1800" dirty="0">
                          <a:effectLst/>
                        </a:rPr>
                        <a:t>Mentoring research project looking at aspect of selecting, conducting and or evaluating the effectiveness of mentors and mentoring</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0" marR="0" algn="l">
                        <a:lnSpc>
                          <a:spcPct val="110000"/>
                        </a:lnSpc>
                        <a:spcBef>
                          <a:spcPts val="0"/>
                        </a:spcBef>
                        <a:spcAft>
                          <a:spcPts val="0"/>
                        </a:spcAft>
                      </a:pPr>
                      <a:r>
                        <a:rPr lang="en-GB" sz="1800" dirty="0">
                          <a:effectLst/>
                        </a:rPr>
                        <a:t>Methods to select, train and monitor mentors. Ways to effectively implement mentoring in different subjects</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extLst>
                  <a:ext uri="{0D108BD9-81ED-4DB2-BD59-A6C34878D82A}">
                    <a16:rowId xmlns:a16="http://schemas.microsoft.com/office/drawing/2014/main" val="861064533"/>
                  </a:ext>
                </a:extLst>
              </a:tr>
              <a:tr h="1809084">
                <a:tc>
                  <a:txBody>
                    <a:bodyPr/>
                    <a:lstStyle/>
                    <a:p>
                      <a:pPr marL="0" marR="0" algn="ctr">
                        <a:lnSpc>
                          <a:spcPct val="110000"/>
                        </a:lnSpc>
                        <a:spcBef>
                          <a:spcPts val="0"/>
                        </a:spcBef>
                        <a:spcAft>
                          <a:spcPts val="0"/>
                        </a:spcAft>
                      </a:pPr>
                      <a:r>
                        <a:rPr lang="en-GB" sz="1800" dirty="0">
                          <a:effectLst/>
                        </a:rPr>
                        <a:t>Outcome</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0" marR="0" algn="l">
                        <a:lnSpc>
                          <a:spcPct val="110000"/>
                        </a:lnSpc>
                        <a:spcBef>
                          <a:spcPts val="0"/>
                        </a:spcBef>
                        <a:spcAft>
                          <a:spcPts val="0"/>
                        </a:spcAft>
                      </a:pPr>
                      <a:r>
                        <a:rPr lang="en-GB" sz="1800" dirty="0">
                          <a:effectLst/>
                        </a:rPr>
                        <a:t>Investigation into the most time effective online learning platforms</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tc>
                  <a:txBody>
                    <a:bodyPr/>
                    <a:lstStyle/>
                    <a:p>
                      <a:pPr marL="0" marR="0" algn="l">
                        <a:lnSpc>
                          <a:spcPct val="110000"/>
                        </a:lnSpc>
                        <a:spcBef>
                          <a:spcPts val="0"/>
                        </a:spcBef>
                        <a:spcAft>
                          <a:spcPts val="0"/>
                        </a:spcAft>
                      </a:pPr>
                      <a:r>
                        <a:rPr lang="en-GB" sz="1800" dirty="0">
                          <a:effectLst/>
                        </a:rPr>
                        <a:t>Enhanced skills in using websites like Schoology and other platforms and a report on how to effectively evaluate the amount time needed to learn to use different Virtual Learning Environments</a:t>
                      </a:r>
                      <a:endParaRPr lang="en-US" sz="1800" dirty="0">
                        <a:effectLst/>
                        <a:latin typeface="Calibri" panose="020F0502020204030204" pitchFamily="34" charset="0"/>
                        <a:ea typeface="DengXian" panose="02010600030101010101" pitchFamily="2" charset="-122"/>
                        <a:cs typeface="Times New Roman" panose="02020603050405020304" pitchFamily="18" charset="0"/>
                      </a:endParaRPr>
                    </a:p>
                  </a:txBody>
                  <a:tcPr marL="44476" marR="44476" marT="0" marB="0" anchor="ctr"/>
                </a:tc>
                <a:extLst>
                  <a:ext uri="{0D108BD9-81ED-4DB2-BD59-A6C34878D82A}">
                    <a16:rowId xmlns:a16="http://schemas.microsoft.com/office/drawing/2014/main" val="2935177257"/>
                  </a:ext>
                </a:extLst>
              </a:tr>
            </a:tbl>
          </a:graphicData>
        </a:graphic>
      </p:graphicFrame>
      <p:pic>
        <p:nvPicPr>
          <p:cNvPr id="3" name="Picture 4" descr="The Meaning of a Symbol Seen in Nearly Every Culture and Ideology | Gaia">
            <a:extLst>
              <a:ext uri="{FF2B5EF4-FFF2-40B4-BE49-F238E27FC236}">
                <a16:creationId xmlns:a16="http://schemas.microsoft.com/office/drawing/2014/main" id="{10FAD950-48EA-4E3A-8B29-BE25649E7C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576" b="18576"/>
          <a:stretch/>
        </p:blipFill>
        <p:spPr bwMode="auto">
          <a:xfrm>
            <a:off x="685800" y="137030"/>
            <a:ext cx="1618555" cy="81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72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88598-2C4A-4BC1-906B-50979BA23990}"/>
              </a:ext>
            </a:extLst>
          </p:cNvPr>
          <p:cNvSpPr>
            <a:spLocks noGrp="1"/>
          </p:cNvSpPr>
          <p:nvPr>
            <p:ph type="title"/>
          </p:nvPr>
        </p:nvSpPr>
        <p:spPr>
          <a:xfrm>
            <a:off x="2227217" y="309813"/>
            <a:ext cx="9964783" cy="1293028"/>
          </a:xfrm>
        </p:spPr>
        <p:txBody>
          <a:bodyPr>
            <a:normAutofit/>
          </a:bodyPr>
          <a:lstStyle/>
          <a:p>
            <a:r>
              <a:rPr lang="en-GB" b="1" dirty="0">
                <a:latin typeface="Times New Roman" panose="02020603050405020304" pitchFamily="18" charset="0"/>
              </a:rPr>
              <a:t>13 Differentiation strategies</a:t>
            </a:r>
            <a:endParaRPr lang="en-GB" dirty="0"/>
          </a:p>
        </p:txBody>
      </p:sp>
      <p:sp>
        <p:nvSpPr>
          <p:cNvPr id="3" name="Content Placeholder 2">
            <a:extLst>
              <a:ext uri="{FF2B5EF4-FFF2-40B4-BE49-F238E27FC236}">
                <a16:creationId xmlns:a16="http://schemas.microsoft.com/office/drawing/2014/main" id="{F8195FBE-4EC1-401D-B54B-6A1D393173B1}"/>
              </a:ext>
            </a:extLst>
          </p:cNvPr>
          <p:cNvSpPr>
            <a:spLocks noGrp="1"/>
          </p:cNvSpPr>
          <p:nvPr>
            <p:ph idx="1"/>
          </p:nvPr>
        </p:nvSpPr>
        <p:spPr>
          <a:xfrm>
            <a:off x="473527" y="1686698"/>
            <a:ext cx="11494227" cy="4531987"/>
          </a:xfrm>
        </p:spPr>
        <p:txBody>
          <a:bodyPr>
            <a:normAutofit fontScale="92500" lnSpcReduction="10000"/>
          </a:bodyPr>
          <a:lstStyle/>
          <a:p>
            <a:pPr marL="342900" indent="-342900" algn="l">
              <a:buFont typeface="+mj-lt"/>
              <a:buAutoNum type="arabicPeriod"/>
            </a:pPr>
            <a:r>
              <a:rPr lang="en-GB" sz="2800" b="0" i="0" u="none" strike="noStrike" baseline="0" dirty="0">
                <a:latin typeface="Times New Roman" panose="02020603050405020304" pitchFamily="18" charset="0"/>
                <a:hlinkClick r:id="rId2"/>
              </a:rPr>
              <a:t>Learning/Interest Centres</a:t>
            </a:r>
            <a:r>
              <a:rPr lang="en-GB" sz="2800" b="0" i="0" u="none" strike="noStrike" baseline="0" dirty="0">
                <a:latin typeface="Times New Roman" panose="02020603050405020304" pitchFamily="18" charset="0"/>
              </a:rPr>
              <a:t> (possibly more useful for younger students)</a:t>
            </a:r>
          </a:p>
          <a:p>
            <a:pPr marL="342900" indent="-342900" algn="l">
              <a:buFont typeface="+mj-lt"/>
              <a:buAutoNum type="arabicPeriod"/>
            </a:pPr>
            <a:r>
              <a:rPr lang="en-GB" sz="2800" b="0" i="0" u="none" strike="noStrike" baseline="0" dirty="0">
                <a:latin typeface="Times New Roman" panose="02020603050405020304" pitchFamily="18" charset="0"/>
                <a:hlinkClick r:id="rId3"/>
              </a:rPr>
              <a:t>RAFTS</a:t>
            </a:r>
            <a:r>
              <a:rPr lang="en-GB" sz="2800" b="0" i="0" u="none" strike="noStrike" baseline="0" dirty="0">
                <a:latin typeface="Times New Roman" panose="02020603050405020304" pitchFamily="18" charset="0"/>
              </a:rPr>
              <a:t> (Role Audience Format Topic) :Writing assignments. </a:t>
            </a:r>
          </a:p>
          <a:p>
            <a:pPr marL="342900" indent="-342900" algn="l">
              <a:buFont typeface="+mj-lt"/>
              <a:buAutoNum type="arabicPeriod"/>
            </a:pPr>
            <a:r>
              <a:rPr lang="en-GB" sz="2800" b="0" i="0" u="none" strike="noStrike" baseline="0" dirty="0">
                <a:latin typeface="Times New Roman" panose="02020603050405020304" pitchFamily="18" charset="0"/>
                <a:hlinkClick r:id="rId4"/>
              </a:rPr>
              <a:t>Graphic Organizers</a:t>
            </a:r>
            <a:r>
              <a:rPr lang="en-GB" sz="2800" b="0" i="0" u="none" strike="noStrike" baseline="0" dirty="0">
                <a:latin typeface="Times New Roman" panose="02020603050405020304" pitchFamily="18" charset="0"/>
              </a:rPr>
              <a:t> : Structure writing projects, to help in problem solving, decision making, studying, planning research and brainstorming</a:t>
            </a:r>
          </a:p>
          <a:p>
            <a:pPr marL="342900" indent="-342900" algn="l">
              <a:buFont typeface="+mj-lt"/>
              <a:buAutoNum type="arabicPeriod"/>
            </a:pPr>
            <a:r>
              <a:rPr lang="en-GB" sz="2800" b="0" i="0" u="none" strike="noStrike" baseline="0" dirty="0">
                <a:latin typeface="Times New Roman" panose="02020603050405020304" pitchFamily="18" charset="0"/>
                <a:hlinkClick r:id="rId5"/>
              </a:rPr>
              <a:t>Scaffolded Reading/Writing</a:t>
            </a:r>
            <a:r>
              <a:rPr lang="en-GB" sz="2800" b="0" i="0" u="none" strike="noStrike" baseline="0" dirty="0">
                <a:latin typeface="Times New Roman" panose="02020603050405020304" pitchFamily="18" charset="0"/>
              </a:rPr>
              <a:t> : 6 different scaffolding strategies from Edutopia</a:t>
            </a:r>
          </a:p>
          <a:p>
            <a:pPr marL="342900" indent="-342900" algn="l">
              <a:buFont typeface="+mj-lt"/>
              <a:buAutoNum type="arabicPeriod"/>
            </a:pPr>
            <a:r>
              <a:rPr lang="en-GB" sz="2800" b="0" i="0" u="none" strike="noStrike" baseline="0" dirty="0">
                <a:latin typeface="Times New Roman" panose="02020603050405020304" pitchFamily="18" charset="0"/>
                <a:hlinkClick r:id="rId6"/>
              </a:rPr>
              <a:t>Intelligence Preferences</a:t>
            </a:r>
            <a:r>
              <a:rPr lang="en-GB" sz="2800" b="0" i="0" u="none" strike="noStrike" baseline="0" dirty="0">
                <a:latin typeface="Times New Roman" panose="02020603050405020304" pitchFamily="18" charset="0"/>
              </a:rPr>
              <a:t> :  For an up to date explanation of Garner’s Theory of Multiple Intelligences</a:t>
            </a:r>
          </a:p>
          <a:p>
            <a:pPr marL="342900" indent="-342900" algn="l">
              <a:buFont typeface="+mj-lt"/>
              <a:buAutoNum type="arabicPeriod"/>
            </a:pPr>
            <a:r>
              <a:rPr lang="en-GB" sz="2800" b="0" i="0" u="none" strike="noStrike" baseline="0" dirty="0">
                <a:latin typeface="Times New Roman" panose="02020603050405020304" pitchFamily="18" charset="0"/>
                <a:hlinkClick r:id="rId7"/>
              </a:rPr>
              <a:t>Tiered Assignments</a:t>
            </a:r>
            <a:r>
              <a:rPr lang="en-GB" sz="2800" b="0" i="0" u="none" strike="noStrike" baseline="0" dirty="0">
                <a:latin typeface="Times New Roman" panose="02020603050405020304" pitchFamily="18" charset="0"/>
              </a:rPr>
              <a:t> :  For ideas on how to do this, and how to make it invisible to the students</a:t>
            </a:r>
          </a:p>
          <a:p>
            <a:pPr marL="342900" indent="-342900" algn="l">
              <a:buFont typeface="+mj-lt"/>
              <a:buAutoNum type="arabicPeriod"/>
            </a:pPr>
            <a:r>
              <a:rPr lang="en-GB" sz="2800" b="0" i="0" u="none" strike="noStrike" baseline="0" dirty="0">
                <a:latin typeface="Times New Roman" panose="02020603050405020304" pitchFamily="18" charset="0"/>
                <a:hlinkClick r:id="rId8"/>
              </a:rPr>
              <a:t>Learning Contracts </a:t>
            </a:r>
            <a:r>
              <a:rPr lang="en-GB" sz="2800" b="0" i="0" u="none" strike="noStrike" baseline="0" dirty="0">
                <a:latin typeface="Times New Roman" panose="02020603050405020304" pitchFamily="18" charset="0"/>
              </a:rPr>
              <a:t>: Help to promote Self-Directed learning. This link has a good explanation of why and how</a:t>
            </a:r>
          </a:p>
        </p:txBody>
      </p:sp>
      <p:sp>
        <p:nvSpPr>
          <p:cNvPr id="4" name="Footer Placeholder 3">
            <a:extLst>
              <a:ext uri="{FF2B5EF4-FFF2-40B4-BE49-F238E27FC236}">
                <a16:creationId xmlns:a16="http://schemas.microsoft.com/office/drawing/2014/main" id="{D91FF1EE-0451-417B-ACCD-15349CE71922}"/>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6" name="Picture 4" descr="The Meaning of a Symbol Seen in Nearly Every Culture and Ideology | Gaia">
            <a:extLst>
              <a:ext uri="{FF2B5EF4-FFF2-40B4-BE49-F238E27FC236}">
                <a16:creationId xmlns:a16="http://schemas.microsoft.com/office/drawing/2014/main" id="{A62C1D32-EC51-4060-B173-C3653D4198D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8576" b="18576"/>
          <a:stretch/>
        </p:blipFill>
        <p:spPr bwMode="auto">
          <a:xfrm>
            <a:off x="1179366" y="429487"/>
            <a:ext cx="2095702" cy="10536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89DF051-F91E-4430-B034-6AE92A38339F}"/>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253524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37B2-E021-4E6D-8F0F-D3DE62B66019}"/>
              </a:ext>
            </a:extLst>
          </p:cNvPr>
          <p:cNvSpPr>
            <a:spLocks noGrp="1"/>
          </p:cNvSpPr>
          <p:nvPr>
            <p:ph type="title"/>
          </p:nvPr>
        </p:nvSpPr>
        <p:spPr>
          <a:xfrm>
            <a:off x="1959429" y="764373"/>
            <a:ext cx="9546771" cy="1293028"/>
          </a:xfrm>
        </p:spPr>
        <p:txBody>
          <a:bodyPr>
            <a:normAutofit/>
          </a:bodyPr>
          <a:lstStyle/>
          <a:p>
            <a:r>
              <a:rPr lang="en-GB" dirty="0">
                <a:latin typeface="Times New Roman" panose="02020603050405020304" pitchFamily="18" charset="0"/>
                <a:hlinkClick r:id="rId2"/>
              </a:rPr>
              <a:t>1. Steps to creating Internet-Based Learning/Interest Centres</a:t>
            </a:r>
            <a:r>
              <a:rPr lang="en-GB" dirty="0">
                <a:latin typeface="Times New Roman" panose="02020603050405020304" pitchFamily="18" charset="0"/>
              </a:rPr>
              <a:t> </a:t>
            </a:r>
            <a:endParaRPr lang="en-GB" dirty="0"/>
          </a:p>
        </p:txBody>
      </p:sp>
      <p:sp>
        <p:nvSpPr>
          <p:cNvPr id="3" name="Content Placeholder 2">
            <a:extLst>
              <a:ext uri="{FF2B5EF4-FFF2-40B4-BE49-F238E27FC236}">
                <a16:creationId xmlns:a16="http://schemas.microsoft.com/office/drawing/2014/main" id="{B45CACB8-A223-483D-B3CE-BC5B2CF01493}"/>
              </a:ext>
            </a:extLst>
          </p:cNvPr>
          <p:cNvSpPr>
            <a:spLocks noGrp="1"/>
          </p:cNvSpPr>
          <p:nvPr>
            <p:ph idx="1"/>
          </p:nvPr>
        </p:nvSpPr>
        <p:spPr/>
        <p:txBody>
          <a:bodyPr>
            <a:normAutofit/>
          </a:bodyPr>
          <a:lstStyle/>
          <a:p>
            <a:pPr algn="l">
              <a:buFont typeface="+mj-lt"/>
              <a:buAutoNum type="arabicPeriod"/>
            </a:pPr>
            <a:r>
              <a:rPr lang="en-GB" sz="2000" b="1" i="0" dirty="0">
                <a:solidFill>
                  <a:srgbClr val="333333"/>
                </a:solidFill>
                <a:effectLst/>
                <a:latin typeface="Museo Sans W01_300"/>
              </a:rPr>
              <a:t>Decide how many </a:t>
            </a:r>
            <a:r>
              <a:rPr lang="en-GB" sz="2000" b="1" i="0" dirty="0" err="1">
                <a:solidFill>
                  <a:srgbClr val="333333"/>
                </a:solidFill>
                <a:effectLst/>
                <a:latin typeface="Museo Sans W01_300"/>
              </a:rPr>
              <a:t>centers</a:t>
            </a:r>
            <a:r>
              <a:rPr lang="en-GB" sz="2000" b="1" i="0" dirty="0">
                <a:solidFill>
                  <a:srgbClr val="333333"/>
                </a:solidFill>
                <a:effectLst/>
                <a:latin typeface="Museo Sans W01_300"/>
              </a:rPr>
              <a:t> to create. How many Internet and how many real? Where will the </a:t>
            </a:r>
            <a:r>
              <a:rPr lang="en-GB" sz="2000" b="1" i="0" dirty="0" err="1">
                <a:solidFill>
                  <a:srgbClr val="333333"/>
                </a:solidFill>
                <a:effectLst/>
                <a:latin typeface="Museo Sans W01_300"/>
              </a:rPr>
              <a:t>centers</a:t>
            </a:r>
            <a:r>
              <a:rPr lang="en-GB" sz="2000" b="1" i="0" dirty="0">
                <a:solidFill>
                  <a:srgbClr val="333333"/>
                </a:solidFill>
                <a:effectLst/>
                <a:latin typeface="Museo Sans W01_300"/>
              </a:rPr>
              <a:t> be located?</a:t>
            </a:r>
            <a:endParaRPr lang="en-GB" sz="2000" b="0" i="0" dirty="0">
              <a:solidFill>
                <a:srgbClr val="333333"/>
              </a:solidFill>
              <a:effectLst/>
              <a:latin typeface="Museo Sans W01_300"/>
            </a:endParaRPr>
          </a:p>
          <a:p>
            <a:pPr algn="l">
              <a:buFont typeface="+mj-lt"/>
              <a:buAutoNum type="arabicPeriod"/>
            </a:pPr>
            <a:r>
              <a:rPr lang="en-GB" sz="2000" b="1" i="0" dirty="0">
                <a:solidFill>
                  <a:srgbClr val="333333"/>
                </a:solidFill>
                <a:effectLst/>
                <a:latin typeface="Museo Sans W01_300"/>
              </a:rPr>
              <a:t>Determine what you want students to learn or be able to do through </a:t>
            </a:r>
            <a:r>
              <a:rPr lang="en-GB" sz="2000" b="1" i="0" dirty="0" err="1">
                <a:solidFill>
                  <a:srgbClr val="333333"/>
                </a:solidFill>
                <a:effectLst/>
                <a:latin typeface="Museo Sans W01_300"/>
              </a:rPr>
              <a:t>center</a:t>
            </a:r>
            <a:r>
              <a:rPr lang="en-GB" sz="2000" b="1" i="0" dirty="0">
                <a:solidFill>
                  <a:srgbClr val="333333"/>
                </a:solidFill>
                <a:effectLst/>
                <a:latin typeface="Museo Sans W01_300"/>
              </a:rPr>
              <a:t> activities.</a:t>
            </a:r>
            <a:endParaRPr lang="en-GB" sz="2000" b="0" i="0" dirty="0">
              <a:solidFill>
                <a:srgbClr val="333333"/>
              </a:solidFill>
              <a:effectLst/>
              <a:latin typeface="Museo Sans W01_300"/>
            </a:endParaRPr>
          </a:p>
          <a:p>
            <a:pPr algn="l">
              <a:buFont typeface="+mj-lt"/>
              <a:buAutoNum type="arabicPeriod"/>
            </a:pPr>
            <a:r>
              <a:rPr lang="en-GB" sz="2000" b="1" i="0" dirty="0">
                <a:solidFill>
                  <a:srgbClr val="333333"/>
                </a:solidFill>
                <a:effectLst/>
                <a:latin typeface="Museo Sans W01_300"/>
              </a:rPr>
              <a:t>Find Web sites that enhance what you want students to learn. Bookmark these sites</a:t>
            </a:r>
            <a:endParaRPr lang="en-GB" sz="2000" b="0" i="0" dirty="0">
              <a:solidFill>
                <a:srgbClr val="333333"/>
              </a:solidFill>
              <a:effectLst/>
              <a:latin typeface="Museo Sans W01_300"/>
            </a:endParaRPr>
          </a:p>
          <a:p>
            <a:pPr algn="l">
              <a:buFont typeface="+mj-lt"/>
              <a:buAutoNum type="arabicPeriod"/>
            </a:pPr>
            <a:r>
              <a:rPr lang="en-GB" sz="2000" b="1" i="0" dirty="0">
                <a:solidFill>
                  <a:srgbClr val="333333"/>
                </a:solidFill>
                <a:effectLst/>
                <a:latin typeface="Museo Sans W01_300"/>
              </a:rPr>
              <a:t>Write a description of the </a:t>
            </a:r>
            <a:r>
              <a:rPr lang="en-GB" sz="2000" b="1" i="0" dirty="0" err="1">
                <a:solidFill>
                  <a:srgbClr val="333333"/>
                </a:solidFill>
                <a:effectLst/>
                <a:latin typeface="Museo Sans W01_300"/>
              </a:rPr>
              <a:t>center</a:t>
            </a:r>
            <a:r>
              <a:rPr lang="en-GB" sz="2000" b="1" i="0" dirty="0">
                <a:solidFill>
                  <a:srgbClr val="333333"/>
                </a:solidFill>
                <a:effectLst/>
                <a:latin typeface="Museo Sans W01_300"/>
              </a:rPr>
              <a:t>, providing students with information on what they are expected to do, learn, and produce. Place this near the computer. Give the </a:t>
            </a:r>
            <a:r>
              <a:rPr lang="en-GB" sz="2000" b="1" i="0" dirty="0" err="1">
                <a:solidFill>
                  <a:srgbClr val="333333"/>
                </a:solidFill>
                <a:effectLst/>
                <a:latin typeface="Museo Sans W01_300"/>
              </a:rPr>
              <a:t>center</a:t>
            </a:r>
            <a:r>
              <a:rPr lang="en-GB" sz="2000" b="1" i="0" dirty="0">
                <a:solidFill>
                  <a:srgbClr val="333333"/>
                </a:solidFill>
                <a:effectLst/>
                <a:latin typeface="Museo Sans W01_300"/>
              </a:rPr>
              <a:t> a name.</a:t>
            </a:r>
            <a:endParaRPr lang="en-GB" sz="2000" b="0" i="0" dirty="0">
              <a:solidFill>
                <a:srgbClr val="333333"/>
              </a:solidFill>
              <a:effectLst/>
              <a:latin typeface="Museo Sans W01_300"/>
            </a:endParaRPr>
          </a:p>
          <a:p>
            <a:pPr algn="l">
              <a:buFont typeface="+mj-lt"/>
              <a:buAutoNum type="arabicPeriod"/>
            </a:pPr>
            <a:r>
              <a:rPr lang="en-GB" sz="2000" b="1" i="0" dirty="0">
                <a:solidFill>
                  <a:srgbClr val="333333"/>
                </a:solidFill>
                <a:effectLst/>
                <a:latin typeface="Museo Sans W01_300"/>
              </a:rPr>
              <a:t>Decide how long </a:t>
            </a:r>
            <a:r>
              <a:rPr lang="en-GB" sz="2000" b="1" i="0" dirty="0" err="1">
                <a:solidFill>
                  <a:srgbClr val="333333"/>
                </a:solidFill>
                <a:effectLst/>
                <a:latin typeface="Museo Sans W01_300"/>
              </a:rPr>
              <a:t>center</a:t>
            </a:r>
            <a:r>
              <a:rPr lang="en-GB" sz="2000" b="1" i="0" dirty="0">
                <a:solidFill>
                  <a:srgbClr val="333333"/>
                </a:solidFill>
                <a:effectLst/>
                <a:latin typeface="Museo Sans W01_300"/>
              </a:rPr>
              <a:t> time will be and how many weeks the </a:t>
            </a:r>
            <a:r>
              <a:rPr lang="en-GB" sz="2000" b="1" i="0" dirty="0" err="1">
                <a:solidFill>
                  <a:srgbClr val="333333"/>
                </a:solidFill>
                <a:effectLst/>
                <a:latin typeface="Museo Sans W01_300"/>
              </a:rPr>
              <a:t>center</a:t>
            </a:r>
            <a:r>
              <a:rPr lang="en-GB" sz="2000" b="1" i="0" dirty="0">
                <a:solidFill>
                  <a:srgbClr val="333333"/>
                </a:solidFill>
                <a:effectLst/>
                <a:latin typeface="Museo Sans W01_300"/>
              </a:rPr>
              <a:t> will be open.</a:t>
            </a:r>
            <a:endParaRPr lang="en-GB" sz="2000" b="0" i="0" dirty="0">
              <a:solidFill>
                <a:srgbClr val="333333"/>
              </a:solidFill>
              <a:effectLst/>
              <a:latin typeface="Museo Sans W01_300"/>
            </a:endParaRPr>
          </a:p>
          <a:p>
            <a:pPr algn="l">
              <a:buFont typeface="+mj-lt"/>
              <a:buAutoNum type="arabicPeriod"/>
            </a:pPr>
            <a:r>
              <a:rPr lang="en-GB" sz="2000" b="1" i="0" dirty="0">
                <a:solidFill>
                  <a:srgbClr val="333333"/>
                </a:solidFill>
                <a:effectLst/>
                <a:latin typeface="Museo Sans W01_300"/>
              </a:rPr>
              <a:t>Share </a:t>
            </a:r>
            <a:r>
              <a:rPr lang="en-GB" sz="2000" b="1" i="0" dirty="0" err="1">
                <a:solidFill>
                  <a:srgbClr val="333333"/>
                </a:solidFill>
                <a:effectLst/>
                <a:latin typeface="Museo Sans W01_300"/>
              </a:rPr>
              <a:t>center</a:t>
            </a:r>
            <a:r>
              <a:rPr lang="en-GB" sz="2000" b="1" i="0" dirty="0">
                <a:solidFill>
                  <a:srgbClr val="333333"/>
                </a:solidFill>
                <a:effectLst/>
                <a:latin typeface="Museo Sans W01_300"/>
              </a:rPr>
              <a:t> rules with students on a regular basis. Reward students who obey these rules.</a:t>
            </a:r>
            <a:endParaRPr lang="en-GB" sz="2000" b="0" i="0" dirty="0">
              <a:solidFill>
                <a:srgbClr val="333333"/>
              </a:solidFill>
              <a:effectLst/>
              <a:latin typeface="Museo Sans W01_300"/>
            </a:endParaRPr>
          </a:p>
          <a:p>
            <a:pPr algn="l">
              <a:buFont typeface="+mj-lt"/>
              <a:buAutoNum type="arabicPeriod"/>
            </a:pPr>
            <a:r>
              <a:rPr lang="en-GB" sz="2000" b="1" i="0" dirty="0">
                <a:solidFill>
                  <a:srgbClr val="333333"/>
                </a:solidFill>
                <a:effectLst/>
                <a:latin typeface="Museo Sans W01_300"/>
              </a:rPr>
              <a:t>Clearly describe what each </a:t>
            </a:r>
            <a:r>
              <a:rPr lang="en-GB" sz="2000" b="1" i="0" dirty="0" err="1">
                <a:solidFill>
                  <a:srgbClr val="333333"/>
                </a:solidFill>
                <a:effectLst/>
                <a:latin typeface="Museo Sans W01_300"/>
              </a:rPr>
              <a:t>center</a:t>
            </a:r>
            <a:r>
              <a:rPr lang="en-GB" sz="2000" b="1" i="0" dirty="0">
                <a:solidFill>
                  <a:srgbClr val="333333"/>
                </a:solidFill>
                <a:effectLst/>
                <a:latin typeface="Museo Sans W01_300"/>
              </a:rPr>
              <a:t> entails and expectations for student learning and work.</a:t>
            </a:r>
            <a:endParaRPr lang="en-GB" sz="2000" b="0" i="0" dirty="0">
              <a:solidFill>
                <a:srgbClr val="333333"/>
              </a:solidFill>
              <a:effectLst/>
              <a:latin typeface="Museo Sans W01_300"/>
            </a:endParaRPr>
          </a:p>
          <a:p>
            <a:endParaRPr lang="en-GB" sz="2400" b="0" i="0" u="none" strike="noStrike" baseline="0" dirty="0">
              <a:latin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4A167D90-DB73-4101-A743-89307EC59AFF}"/>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6" name="Picture 5">
            <a:extLst>
              <a:ext uri="{FF2B5EF4-FFF2-40B4-BE49-F238E27FC236}">
                <a16:creationId xmlns:a16="http://schemas.microsoft.com/office/drawing/2014/main" id="{DA6DBEFF-8292-4008-AE02-82081E5CC4D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1188265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47DA5-C043-44AC-97E5-C17981446AC9}"/>
              </a:ext>
            </a:extLst>
          </p:cNvPr>
          <p:cNvSpPr>
            <a:spLocks noGrp="1"/>
          </p:cNvSpPr>
          <p:nvPr>
            <p:ph type="title"/>
          </p:nvPr>
        </p:nvSpPr>
        <p:spPr>
          <a:xfrm>
            <a:off x="2011680" y="764373"/>
            <a:ext cx="9494520" cy="1293028"/>
          </a:xfrm>
        </p:spPr>
        <p:txBody>
          <a:bodyPr>
            <a:normAutofit fontScale="90000"/>
          </a:bodyPr>
          <a:lstStyle/>
          <a:p>
            <a:r>
              <a:rPr lang="en-GB" b="1" i="0" u="none" strike="noStrike" dirty="0">
                <a:solidFill>
                  <a:srgbClr val="3399AA"/>
                </a:solidFill>
                <a:effectLst/>
                <a:latin typeface="Trebuchet MS" panose="020B0603020202020204" pitchFamily="34" charset="0"/>
                <a:hlinkClick r:id="rId2" tooltip="Choosing the Best Verb: An Active and Passive Voice Minilesson"/>
              </a:rPr>
              <a:t>2. RAFTS: Choosing the Best Verb: An Active and Passive Voice Minilesson</a:t>
            </a:r>
            <a:endParaRPr lang="en-GB" dirty="0"/>
          </a:p>
        </p:txBody>
      </p:sp>
      <p:sp>
        <p:nvSpPr>
          <p:cNvPr id="3" name="Content Placeholder 2">
            <a:extLst>
              <a:ext uri="{FF2B5EF4-FFF2-40B4-BE49-F238E27FC236}">
                <a16:creationId xmlns:a16="http://schemas.microsoft.com/office/drawing/2014/main" id="{1D9DE1EB-12CA-4486-BEF7-19578C62674F}"/>
              </a:ext>
            </a:extLst>
          </p:cNvPr>
          <p:cNvSpPr>
            <a:spLocks noGrp="1"/>
          </p:cNvSpPr>
          <p:nvPr>
            <p:ph idx="1"/>
          </p:nvPr>
        </p:nvSpPr>
        <p:spPr/>
        <p:txBody>
          <a:bodyPr/>
          <a:lstStyle/>
          <a:p>
            <a:endParaRPr lang="en-GB" dirty="0"/>
          </a:p>
        </p:txBody>
      </p:sp>
      <p:pic>
        <p:nvPicPr>
          <p:cNvPr id="5" name="Picture 4">
            <a:extLst>
              <a:ext uri="{FF2B5EF4-FFF2-40B4-BE49-F238E27FC236}">
                <a16:creationId xmlns:a16="http://schemas.microsoft.com/office/drawing/2014/main" id="{B3F5EA5C-9140-476D-A811-22B72F1D3DD3}"/>
              </a:ext>
            </a:extLst>
          </p:cNvPr>
          <p:cNvPicPr>
            <a:picLocks noChangeAspect="1"/>
          </p:cNvPicPr>
          <p:nvPr/>
        </p:nvPicPr>
        <p:blipFill>
          <a:blip r:embed="rId3"/>
          <a:stretch>
            <a:fillRect/>
          </a:stretch>
        </p:blipFill>
        <p:spPr>
          <a:xfrm>
            <a:off x="3074753" y="2057401"/>
            <a:ext cx="6042493" cy="4772500"/>
          </a:xfrm>
          <a:prstGeom prst="rect">
            <a:avLst/>
          </a:prstGeom>
        </p:spPr>
      </p:pic>
      <p:sp>
        <p:nvSpPr>
          <p:cNvPr id="6" name="Footer Placeholder 5">
            <a:extLst>
              <a:ext uri="{FF2B5EF4-FFF2-40B4-BE49-F238E27FC236}">
                <a16:creationId xmlns:a16="http://schemas.microsoft.com/office/drawing/2014/main" id="{D7806F14-C526-4454-8F18-F89834AAEBAA}"/>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pic>
        <p:nvPicPr>
          <p:cNvPr id="8" name="Picture 7">
            <a:extLst>
              <a:ext uri="{FF2B5EF4-FFF2-40B4-BE49-F238E27FC236}">
                <a16:creationId xmlns:a16="http://schemas.microsoft.com/office/drawing/2014/main" id="{2220FB13-94CE-4357-9401-005E5836B35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1717945" y="6402071"/>
            <a:ext cx="385156" cy="365125"/>
          </a:xfrm>
          <a:prstGeom prst="rect">
            <a:avLst/>
          </a:prstGeom>
          <a:noFill/>
          <a:ln>
            <a:noFill/>
          </a:ln>
        </p:spPr>
      </p:pic>
    </p:spTree>
    <p:extLst>
      <p:ext uri="{BB962C8B-B14F-4D97-AF65-F5344CB8AC3E}">
        <p14:creationId xmlns:p14="http://schemas.microsoft.com/office/powerpoint/2010/main" val="2499504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94560E-B193-4F74-A00A-391F93051DE4}"/>
              </a:ext>
            </a:extLst>
          </p:cNvPr>
          <p:cNvSpPr>
            <a:spLocks noGrp="1"/>
          </p:cNvSpPr>
          <p:nvPr>
            <p:ph idx="1"/>
          </p:nvPr>
        </p:nvSpPr>
        <p:spPr>
          <a:xfrm>
            <a:off x="685800" y="2470225"/>
            <a:ext cx="4981028" cy="4125557"/>
          </a:xfrm>
        </p:spPr>
        <p:txBody>
          <a:bodyPr>
            <a:normAutofit fontScale="92500" lnSpcReduction="20000"/>
          </a:bodyPr>
          <a:lstStyle/>
          <a:p>
            <a:pPr marL="0" indent="0">
              <a:buNone/>
            </a:pPr>
            <a:r>
              <a:rPr lang="en-GB" sz="3200" b="0" i="0" dirty="0">
                <a:solidFill>
                  <a:srgbClr val="000000"/>
                </a:solidFill>
                <a:effectLst/>
                <a:latin typeface="Arial" panose="020B0604020202020204" pitchFamily="34" charset="0"/>
              </a:rPr>
              <a:t>Help your students children classify ideas and communicate more effectively. Use graphic organizers to structure writing projects, to help in problem solving, decision making, studying, planning research and brainstorming. Select a Graphic Organizer from the following list of links.</a:t>
            </a:r>
            <a:endParaRPr lang="en-GB" sz="3200" dirty="0"/>
          </a:p>
        </p:txBody>
      </p:sp>
      <p:pic>
        <p:nvPicPr>
          <p:cNvPr id="5" name="Picture 4">
            <a:extLst>
              <a:ext uri="{FF2B5EF4-FFF2-40B4-BE49-F238E27FC236}">
                <a16:creationId xmlns:a16="http://schemas.microsoft.com/office/drawing/2014/main" id="{A6DEC9BB-780E-495D-B6F3-E16E6FB8C5CE}"/>
              </a:ext>
            </a:extLst>
          </p:cNvPr>
          <p:cNvPicPr>
            <a:picLocks noChangeAspect="1"/>
          </p:cNvPicPr>
          <p:nvPr/>
        </p:nvPicPr>
        <p:blipFill>
          <a:blip r:embed="rId2"/>
          <a:stretch>
            <a:fillRect/>
          </a:stretch>
        </p:blipFill>
        <p:spPr>
          <a:xfrm>
            <a:off x="5666828" y="0"/>
            <a:ext cx="6525172" cy="6858000"/>
          </a:xfrm>
          <a:prstGeom prst="rect">
            <a:avLst/>
          </a:prstGeom>
        </p:spPr>
      </p:pic>
      <p:sp>
        <p:nvSpPr>
          <p:cNvPr id="2" name="Title 1">
            <a:extLst>
              <a:ext uri="{FF2B5EF4-FFF2-40B4-BE49-F238E27FC236}">
                <a16:creationId xmlns:a16="http://schemas.microsoft.com/office/drawing/2014/main" id="{CD6A30D5-1D9C-4A96-BB61-F3E05E4ED938}"/>
              </a:ext>
            </a:extLst>
          </p:cNvPr>
          <p:cNvSpPr>
            <a:spLocks noGrp="1"/>
          </p:cNvSpPr>
          <p:nvPr>
            <p:ph type="title"/>
          </p:nvPr>
        </p:nvSpPr>
        <p:spPr>
          <a:xfrm>
            <a:off x="685800" y="1177197"/>
            <a:ext cx="6525173" cy="1293028"/>
          </a:xfrm>
        </p:spPr>
        <p:txBody>
          <a:bodyPr/>
          <a:lstStyle/>
          <a:p>
            <a:r>
              <a:rPr lang="en-GB" sz="4000" b="0" i="0" u="none" strike="noStrike" baseline="0" dirty="0">
                <a:latin typeface="Times New Roman" panose="02020603050405020304" pitchFamily="18" charset="0"/>
                <a:hlinkClick r:id="rId3"/>
              </a:rPr>
              <a:t>3. Graphic Organizers</a:t>
            </a:r>
            <a:endParaRPr lang="en-GB" dirty="0"/>
          </a:p>
        </p:txBody>
      </p:sp>
      <p:sp>
        <p:nvSpPr>
          <p:cNvPr id="6" name="Footer Placeholder 5">
            <a:extLst>
              <a:ext uri="{FF2B5EF4-FFF2-40B4-BE49-F238E27FC236}">
                <a16:creationId xmlns:a16="http://schemas.microsoft.com/office/drawing/2014/main" id="{79611B81-7C73-4984-8793-02A5094CB91E}"/>
              </a:ext>
            </a:extLst>
          </p:cNvPr>
          <p:cNvSpPr>
            <a:spLocks noGrp="1"/>
          </p:cNvSpPr>
          <p:nvPr>
            <p:ph type="ftr" sz="quarter" idx="11"/>
          </p:nvPr>
        </p:nvSpPr>
        <p:spPr/>
        <p:txBody>
          <a:bodyPr/>
          <a:lstStyle/>
          <a:p>
            <a:r>
              <a:rPr lang="en-GB"/>
              <a:t>Patrick Brannac		www.SmashingScience.org &amp; for China www.SmashingScienceCN.org </a:t>
            </a:r>
            <a:endParaRPr lang="en-US" dirty="0"/>
          </a:p>
        </p:txBody>
      </p:sp>
    </p:spTree>
    <p:extLst>
      <p:ext uri="{BB962C8B-B14F-4D97-AF65-F5344CB8AC3E}">
        <p14:creationId xmlns:p14="http://schemas.microsoft.com/office/powerpoint/2010/main" val="58324752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3520</Words>
  <Application>Microsoft Office PowerPoint</Application>
  <PresentationFormat>Widescreen</PresentationFormat>
  <Paragraphs>303</Paragraphs>
  <Slides>27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Arial Unicode MS</vt:lpstr>
      <vt:lpstr>BureauGrotCond Book</vt:lpstr>
      <vt:lpstr>Calibri</vt:lpstr>
      <vt:lpstr>canada-type-gibson</vt:lpstr>
      <vt:lpstr>Century Gothic</vt:lpstr>
      <vt:lpstr>europa</vt:lpstr>
      <vt:lpstr>Museo Sans W01_300</vt:lpstr>
      <vt:lpstr>Noto Sans</vt:lpstr>
      <vt:lpstr>Tahoma</vt:lpstr>
      <vt:lpstr>Times New Roman</vt:lpstr>
      <vt:lpstr>Trebuchet MS</vt:lpstr>
      <vt:lpstr>Vapor Trail</vt:lpstr>
      <vt:lpstr>Professional Learning Communities: 2nd Meeting</vt:lpstr>
      <vt:lpstr>Overview of today</vt:lpstr>
      <vt:lpstr>Scan this for today’s Meeting’s </vt:lpstr>
      <vt:lpstr>PowerPoint Presentation</vt:lpstr>
      <vt:lpstr>Possible projects – what the teacher can do</vt:lpstr>
      <vt:lpstr>13 Differentiation strategies</vt:lpstr>
      <vt:lpstr>1. Steps to creating Internet-Based Learning/Interest Centres </vt:lpstr>
      <vt:lpstr>2. RAFTS: Choosing the Best Verb: An Active and Passive Voice Minilesson</vt:lpstr>
      <vt:lpstr>3. Graphic Organizers</vt:lpstr>
      <vt:lpstr>4. Scaffolded Reading/Writing</vt:lpstr>
      <vt:lpstr>Scaffolded work – Show and tell</vt:lpstr>
      <vt:lpstr>5. Intelligence Preferences</vt:lpstr>
      <vt:lpstr>What is Multiple Intelligences Theory?</vt:lpstr>
      <vt:lpstr>6. Tiered Assignments</vt:lpstr>
      <vt:lpstr>Ways to Structure Tiered Assignments </vt:lpstr>
      <vt:lpstr>PowerPoint Presentation</vt:lpstr>
      <vt:lpstr>PowerPoint Presentation</vt:lpstr>
      <vt:lpstr>PowerPoint Presentation</vt:lpstr>
      <vt:lpstr>7. Learning Contracts</vt:lpstr>
      <vt:lpstr>Sample learning contract: Completed</vt:lpstr>
      <vt:lpstr>13 Differentiation strategies</vt:lpstr>
      <vt:lpstr>Possible projects –  what the students bring with them</vt:lpstr>
      <vt:lpstr>Ideas for studies </vt:lpstr>
      <vt:lpstr>5 essential things to read</vt:lpstr>
      <vt:lpstr>QR Code for the additional reading resources </vt:lpstr>
      <vt:lpstr>Further reading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Learning Communities: 2nd Meeting</dc:title>
  <dc:creator>Paddy Smashing</dc:creator>
  <cp:lastModifiedBy>Paddy Smashing</cp:lastModifiedBy>
  <cp:revision>10</cp:revision>
  <dcterms:created xsi:type="dcterms:W3CDTF">2020-10-30T03:52:11Z</dcterms:created>
  <dcterms:modified xsi:type="dcterms:W3CDTF">2020-10-30T05:44:15Z</dcterms:modified>
</cp:coreProperties>
</file>