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8" r:id="rId2"/>
    <p:sldId id="310" r:id="rId3"/>
    <p:sldId id="311" r:id="rId4"/>
    <p:sldId id="309" r:id="rId5"/>
    <p:sldId id="302" r:id="rId6"/>
    <p:sldId id="301" r:id="rId7"/>
    <p:sldId id="303" r:id="rId8"/>
    <p:sldId id="304" r:id="rId9"/>
    <p:sldId id="305" r:id="rId10"/>
    <p:sldId id="298" r:id="rId11"/>
    <p:sldId id="300" r:id="rId12"/>
    <p:sldId id="299" r:id="rId13"/>
    <p:sldId id="306" r:id="rId14"/>
    <p:sldId id="30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20" y="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2B6EBB0-C515-4796-86E4-CAC1802072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AA2F8-6F80-4A0D-B702-8794380A7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63" y="1180904"/>
            <a:ext cx="5192737" cy="3416495"/>
          </a:xfrm>
        </p:spPr>
        <p:txBody>
          <a:bodyPr>
            <a:normAutofit/>
          </a:bodyPr>
          <a:lstStyle/>
          <a:p>
            <a:r>
              <a:rPr lang="en-GB" altLang="zh-CN" dirty="0"/>
              <a:t>Learning how to revise more effectively </a:t>
            </a:r>
            <a:endParaRPr lang="zh-CN" altLang="en-US" dirty="0"/>
          </a:p>
        </p:txBody>
      </p:sp>
      <p:pic>
        <p:nvPicPr>
          <p:cNvPr id="8196" name="Picture 4" descr="Learn Git Character Intro Animation [GIF] | Animated gif, Animation,  Pattern art">
            <a:extLst>
              <a:ext uri="{FF2B5EF4-FFF2-40B4-BE49-F238E27FC236}">
                <a16:creationId xmlns:a16="http://schemas.microsoft.com/office/drawing/2014/main" id="{A8600DD3-F713-48E6-8302-89C3CC81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11" y="317499"/>
            <a:ext cx="6403926" cy="48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2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96742-9564-49EF-8601-7C604687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Revising for each end of topic test (and exams)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E7241-F643-47E8-88E6-8D9CA189B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194560"/>
            <a:ext cx="11083413" cy="453070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GB" altLang="zh-CN" sz="2800" dirty="0"/>
              <a:t>Read notes + textbook. Then put books AWAY (5 mins)</a:t>
            </a:r>
          </a:p>
          <a:p>
            <a:pPr marL="457200" indent="-457200">
              <a:buAutoNum type="arabicPeriod"/>
            </a:pPr>
            <a:r>
              <a:rPr lang="en-GB" altLang="zh-CN" sz="2800" dirty="0"/>
              <a:t>Take 2 pages of questions </a:t>
            </a:r>
            <a:r>
              <a:rPr lang="en-GB" altLang="zh-CN" sz="2800" b="1" dirty="0"/>
              <a:t>(in black) </a:t>
            </a:r>
            <a:r>
              <a:rPr lang="en-GB" altLang="zh-CN" sz="2800" dirty="0"/>
              <a:t>– </a:t>
            </a:r>
            <a:r>
              <a:rPr lang="en-GB" altLang="zh-CN" sz="2800" b="1" dirty="0"/>
              <a:t>COMPLETE </a:t>
            </a:r>
            <a:r>
              <a:rPr lang="en-GB" altLang="zh-CN" sz="2800" dirty="0"/>
              <a:t>answers!!! From </a:t>
            </a:r>
            <a:r>
              <a:rPr lang="en-GB" altLang="zh-CN" sz="2800" b="1" dirty="0"/>
              <a:t>memory </a:t>
            </a:r>
            <a:r>
              <a:rPr lang="en-GB" altLang="zh-CN" sz="2800" dirty="0"/>
              <a:t>(25 mins) </a:t>
            </a:r>
            <a:endParaRPr lang="en-GB" altLang="zh-CN" sz="2800" b="1" dirty="0"/>
          </a:p>
          <a:p>
            <a:pPr marL="457200" indent="-457200">
              <a:buAutoNum type="arabicPeriod"/>
            </a:pPr>
            <a:r>
              <a:rPr lang="en-GB" altLang="zh-CN" sz="2800" b="1" dirty="0">
                <a:solidFill>
                  <a:srgbClr val="00B0F0"/>
                </a:solidFill>
              </a:rPr>
              <a:t>THEN </a:t>
            </a:r>
            <a:r>
              <a:rPr lang="en-GB" altLang="zh-CN" sz="2800" dirty="0">
                <a:solidFill>
                  <a:srgbClr val="00B0F0"/>
                </a:solidFill>
              </a:rPr>
              <a:t>for incomplete or unknown Q’s – Use notes + textbook to help you and write </a:t>
            </a:r>
            <a:r>
              <a:rPr lang="en-GB" altLang="zh-CN" sz="2800" b="1" dirty="0">
                <a:solidFill>
                  <a:srgbClr val="00B0F0"/>
                </a:solidFill>
              </a:rPr>
              <a:t>in blue ink </a:t>
            </a:r>
            <a:r>
              <a:rPr lang="en-GB" altLang="zh-CN" sz="2800" dirty="0">
                <a:solidFill>
                  <a:srgbClr val="00B0F0"/>
                </a:solidFill>
              </a:rPr>
              <a:t>(10 mins)</a:t>
            </a:r>
          </a:p>
          <a:p>
            <a:pPr marL="457200" indent="-457200">
              <a:buAutoNum type="arabicPeriod"/>
            </a:pPr>
            <a:r>
              <a:rPr lang="en-GB" altLang="zh-CN" sz="2800" dirty="0">
                <a:solidFill>
                  <a:srgbClr val="FF0000"/>
                </a:solidFill>
              </a:rPr>
              <a:t>Use </a:t>
            </a:r>
            <a:r>
              <a:rPr lang="en-GB" altLang="zh-CN" sz="2800" b="1" dirty="0">
                <a:solidFill>
                  <a:srgbClr val="FF0000"/>
                </a:solidFill>
              </a:rPr>
              <a:t>mark scheme, </a:t>
            </a:r>
            <a:r>
              <a:rPr lang="en-GB" altLang="zh-CN" sz="2800" dirty="0">
                <a:solidFill>
                  <a:srgbClr val="FF0000"/>
                </a:solidFill>
              </a:rPr>
              <a:t>check answers. Missing marks are added </a:t>
            </a:r>
            <a:r>
              <a:rPr lang="en-GB" altLang="zh-CN" sz="2800" b="1" dirty="0">
                <a:solidFill>
                  <a:srgbClr val="FF0000"/>
                </a:solidFill>
              </a:rPr>
              <a:t>in red ink </a:t>
            </a:r>
            <a:r>
              <a:rPr lang="en-GB" altLang="zh-CN" sz="2800" dirty="0">
                <a:solidFill>
                  <a:srgbClr val="FF0000"/>
                </a:solidFill>
              </a:rPr>
              <a:t>(10 mins)</a:t>
            </a:r>
          </a:p>
          <a:p>
            <a:pPr marL="0" indent="0" algn="r">
              <a:buNone/>
            </a:pPr>
            <a:r>
              <a:rPr lang="en-GB" altLang="zh-CN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: 50 mins</a:t>
            </a:r>
          </a:p>
          <a:p>
            <a:pPr marL="0" indent="0">
              <a:buNone/>
            </a:pPr>
            <a:r>
              <a:rPr lang="en-GB" altLang="zh-C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in red is the most important for larger exams </a:t>
            </a:r>
          </a:p>
          <a:p>
            <a:pPr marL="0" indent="0">
              <a:buNone/>
            </a:pP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94750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A6F5-A4FE-4AFA-B647-D7F79032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A7F7-9495-47A3-B74C-4A39EEAA9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Good Luck from all the staff at HGCSC. - ppt video online download">
            <a:extLst>
              <a:ext uri="{FF2B5EF4-FFF2-40B4-BE49-F238E27FC236}">
                <a16:creationId xmlns:a16="http://schemas.microsoft.com/office/drawing/2014/main" id="{5D6659B6-3D57-4D84-AA57-6843B54C6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2" b="5520"/>
          <a:stretch/>
        </p:blipFill>
        <p:spPr bwMode="auto">
          <a:xfrm>
            <a:off x="1258528" y="83463"/>
            <a:ext cx="9940413" cy="66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80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33FF-0027-4ABC-803C-1AB370E3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6845B-2351-4915-97FA-0FCE541E2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94E90-6104-4811-8532-254C375EE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8"/>
          <a:stretch/>
        </p:blipFill>
        <p:spPr>
          <a:xfrm>
            <a:off x="1195783" y="403122"/>
            <a:ext cx="9800434" cy="64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01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53E5-DC22-4A00-BA3F-A91BF7A2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6D299-EB4C-4F67-BB4F-34859E834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2" descr="Gif estudiar 3 » GIF Images Download">
            <a:extLst>
              <a:ext uri="{FF2B5EF4-FFF2-40B4-BE49-F238E27FC236}">
                <a16:creationId xmlns:a16="http://schemas.microsoft.com/office/drawing/2014/main" id="{C8619C78-5F56-480D-BDFA-B569A4A3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9" y="238235"/>
            <a:ext cx="5513457" cy="308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inals? GIF | Gfycat">
            <a:extLst>
              <a:ext uri="{FF2B5EF4-FFF2-40B4-BE49-F238E27FC236}">
                <a16:creationId xmlns:a16="http://schemas.microsoft.com/office/drawing/2014/main" id="{E6801AE1-3152-4F41-80A3-276C68E3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48" y="3851909"/>
            <a:ext cx="5031860" cy="28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xaming GIFs - Get the best GIF on GIPHY">
            <a:extLst>
              <a:ext uri="{FF2B5EF4-FFF2-40B4-BE49-F238E27FC236}">
                <a16:creationId xmlns:a16="http://schemas.microsoft.com/office/drawing/2014/main" id="{0950C47E-FFC8-4430-BFE2-8D8FBCD7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624" y="295785"/>
            <a:ext cx="4110999" cy="30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ross 6">
            <a:extLst>
              <a:ext uri="{FF2B5EF4-FFF2-40B4-BE49-F238E27FC236}">
                <a16:creationId xmlns:a16="http://schemas.microsoft.com/office/drawing/2014/main" id="{99F7D52F-4C29-471B-B16D-DFDC18A1875D}"/>
              </a:ext>
            </a:extLst>
          </p:cNvPr>
          <p:cNvSpPr/>
          <p:nvPr/>
        </p:nvSpPr>
        <p:spPr>
          <a:xfrm>
            <a:off x="6539170" y="1453527"/>
            <a:ext cx="866417" cy="889446"/>
          </a:xfrm>
          <a:prstGeom prst="plus">
            <a:avLst>
              <a:gd name="adj" fmla="val 42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790422C-89D6-4E60-AD3E-A6CCB58F5C25}"/>
              </a:ext>
            </a:extLst>
          </p:cNvPr>
          <p:cNvSpPr/>
          <p:nvPr/>
        </p:nvSpPr>
        <p:spPr>
          <a:xfrm>
            <a:off x="6637137" y="2805327"/>
            <a:ext cx="680720" cy="889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224" name="Picture 8" descr="❌ Cross Mark - Royalty-Free GIF - Animated Sticker - Free PNG - Animated  Icon">
            <a:extLst>
              <a:ext uri="{FF2B5EF4-FFF2-40B4-BE49-F238E27FC236}">
                <a16:creationId xmlns:a16="http://schemas.microsoft.com/office/drawing/2014/main" id="{5E0AE8C5-B1BA-4C02-B91C-7F499511B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36" y="314845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839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53E5-DC22-4A00-BA3F-A91BF7A2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6D299-EB4C-4F67-BB4F-34859E834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99F7D52F-4C29-471B-B16D-DFDC18A1875D}"/>
              </a:ext>
            </a:extLst>
          </p:cNvPr>
          <p:cNvSpPr/>
          <p:nvPr/>
        </p:nvSpPr>
        <p:spPr>
          <a:xfrm>
            <a:off x="5718354" y="1401110"/>
            <a:ext cx="866417" cy="889446"/>
          </a:xfrm>
          <a:prstGeom prst="plus">
            <a:avLst>
              <a:gd name="adj" fmla="val 42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790422C-89D6-4E60-AD3E-A6CCB58F5C25}"/>
              </a:ext>
            </a:extLst>
          </p:cNvPr>
          <p:cNvSpPr/>
          <p:nvPr/>
        </p:nvSpPr>
        <p:spPr>
          <a:xfrm>
            <a:off x="5803900" y="2897555"/>
            <a:ext cx="680720" cy="889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Picture 2" descr="Animated gif about gif in Studying Motivation 🤓 by userXXXT">
            <a:extLst>
              <a:ext uri="{FF2B5EF4-FFF2-40B4-BE49-F238E27FC236}">
                <a16:creationId xmlns:a16="http://schemas.microsoft.com/office/drawing/2014/main" id="{41FEE56D-42B7-4EBE-AE68-14F12CDA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64960"/>
            <a:ext cx="5143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he Wind Rises Writing GIF - The Wind Rises Writing Windy - Discover &amp;amp;  Share GIFs">
            <a:extLst>
              <a:ext uri="{FF2B5EF4-FFF2-40B4-BE49-F238E27FC236}">
                <a16:creationId xmlns:a16="http://schemas.microsoft.com/office/drawing/2014/main" id="{996B1F76-C55B-4BE6-AF8B-69FF76226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2" y="464959"/>
            <a:ext cx="5190170" cy="27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inions Yay GIF - Yay Minions Happiness - Discover &amp;amp; Share GIFs">
            <a:extLst>
              <a:ext uri="{FF2B5EF4-FFF2-40B4-BE49-F238E27FC236}">
                <a16:creationId xmlns:a16="http://schemas.microsoft.com/office/drawing/2014/main" id="{C304EAC2-A977-4336-A315-04AC1DDB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2" y="4168002"/>
            <a:ext cx="5705475" cy="257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eck Mark GIFs | Tenor">
            <a:extLst>
              <a:ext uri="{FF2B5EF4-FFF2-40B4-BE49-F238E27FC236}">
                <a16:creationId xmlns:a16="http://schemas.microsoft.com/office/drawing/2014/main" id="{D9CBD3C3-2F52-4943-A554-1620FA71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996" y="3943726"/>
            <a:ext cx="2824004" cy="269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2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A4795F-DBA9-4E8D-8C0D-02A92DEDE56B}"/>
              </a:ext>
            </a:extLst>
          </p:cNvPr>
          <p:cNvSpPr txBox="1">
            <a:spLocks/>
          </p:cNvSpPr>
          <p:nvPr/>
        </p:nvSpPr>
        <p:spPr>
          <a:xfrm>
            <a:off x="514350" y="692150"/>
            <a:ext cx="11163300" cy="572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GB" altLang="zh-CN" sz="6200" dirty="0"/>
              <a:t>Is it better to solve a puzzle in a game, or find the solution online?</a:t>
            </a:r>
            <a:br>
              <a:rPr lang="en-GB" altLang="zh-CN" dirty="0"/>
            </a:br>
            <a:endParaRPr lang="en-GB" altLang="zh-CN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GB" altLang="zh-CN" dirty="0"/>
              <a:t>Which is more satisfying?</a:t>
            </a:r>
            <a:br>
              <a:rPr lang="en-GB" altLang="zh-CN" dirty="0"/>
            </a:br>
            <a:endParaRPr lang="en-GB" altLang="zh-CN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GB" altLang="zh-CN" sz="5500" b="1" dirty="0"/>
              <a:t>Which is more memorable?</a:t>
            </a:r>
            <a:endParaRPr lang="zh-CN" altLang="en-US" sz="5500" b="1" dirty="0"/>
          </a:p>
        </p:txBody>
      </p:sp>
    </p:spTree>
    <p:extLst>
      <p:ext uri="{BB962C8B-B14F-4D97-AF65-F5344CB8AC3E}">
        <p14:creationId xmlns:p14="http://schemas.microsoft.com/office/powerpoint/2010/main" val="8357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0B8A9-F659-4579-A620-A494526F0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200" y="3429000"/>
            <a:ext cx="10706100" cy="1825096"/>
          </a:xfrm>
        </p:spPr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altLang="zh-CN" dirty="0"/>
              <a:t>Is it better to solve a puzzle in a game, or find the solution online?</a:t>
            </a:r>
            <a:br>
              <a:rPr lang="en-GB" altLang="zh-CN" dirty="0"/>
            </a:br>
            <a:r>
              <a:rPr lang="en-GB" altLang="zh-CN" dirty="0"/>
              <a:t>Which is more satisfying?</a:t>
            </a:r>
            <a:br>
              <a:rPr lang="en-GB" altLang="zh-CN" dirty="0"/>
            </a:br>
            <a:r>
              <a:rPr lang="en-GB" altLang="zh-CN" b="1" dirty="0"/>
              <a:t>Which is more memorable?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883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27B4-AA0D-4805-8640-9DB569CD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600" y="262217"/>
            <a:ext cx="8610600" cy="1293028"/>
          </a:xfrm>
        </p:spPr>
        <p:txBody>
          <a:bodyPr/>
          <a:lstStyle/>
          <a:p>
            <a:r>
              <a:rPr lang="en-GB" altLang="zh-CN" dirty="0"/>
              <a:t>Building interest (and hopefully curiosity)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90514-37E4-4F4B-9EC1-F95618083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 descr="Life lessons on curiosity. The definition of curiosity is “a… | by Chad  Bockius | Medium">
            <a:extLst>
              <a:ext uri="{FF2B5EF4-FFF2-40B4-BE49-F238E27FC236}">
                <a16:creationId xmlns:a16="http://schemas.microsoft.com/office/drawing/2014/main" id="{6BA95579-EE2E-4977-BAC3-5EE679289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55245"/>
            <a:ext cx="9753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585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FC48-C121-40F2-94B0-B6067FE9C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432" y="688833"/>
            <a:ext cx="9775723" cy="1293028"/>
          </a:xfrm>
        </p:spPr>
        <p:txBody>
          <a:bodyPr/>
          <a:lstStyle/>
          <a:p>
            <a:r>
              <a:rPr lang="en-GB" altLang="zh-CN" b="1" u="sng" dirty="0"/>
              <a:t>1.</a:t>
            </a:r>
            <a:r>
              <a:rPr lang="en-GB" altLang="zh-CN" dirty="0"/>
              <a:t> </a:t>
            </a:r>
            <a:r>
              <a:rPr lang="en-GB" altLang="zh-CN" b="1" dirty="0"/>
              <a:t>read</a:t>
            </a:r>
            <a:r>
              <a:rPr lang="en-GB" altLang="zh-CN" dirty="0"/>
              <a:t> through your </a:t>
            </a:r>
            <a:r>
              <a:rPr lang="en-GB" altLang="zh-CN" b="1" dirty="0"/>
              <a:t>notes</a:t>
            </a:r>
            <a:r>
              <a:rPr lang="en-GB" altLang="zh-CN" dirty="0"/>
              <a:t>, &amp; </a:t>
            </a:r>
            <a:r>
              <a:rPr lang="en-GB" altLang="zh-CN" b="1" dirty="0"/>
              <a:t>textbook</a:t>
            </a:r>
            <a:endParaRPr lang="zh-CN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D588F-CC95-4642-9216-BD5FE00EC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E8145-2DE0-4F5A-BCBC-5FD6A571D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90" y="1981861"/>
            <a:ext cx="4809465" cy="3544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3C632-D1CD-4FD6-BFA4-10548B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2"/>
          <a:stretch/>
        </p:blipFill>
        <p:spPr>
          <a:xfrm>
            <a:off x="7894943" y="1981861"/>
            <a:ext cx="3143689" cy="393069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15E6326-1A4B-4441-9716-B7FF680A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322" y="4155729"/>
            <a:ext cx="3552678" cy="266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D9572A80-5DD0-4E9B-B8C0-27FD15FF11FE}"/>
              </a:ext>
            </a:extLst>
          </p:cNvPr>
          <p:cNvSpPr/>
          <p:nvPr/>
        </p:nvSpPr>
        <p:spPr>
          <a:xfrm>
            <a:off x="6466423" y="3289263"/>
            <a:ext cx="866417" cy="889446"/>
          </a:xfrm>
          <a:prstGeom prst="plus">
            <a:avLst>
              <a:gd name="adj" fmla="val 42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80" name="Picture 8" descr="Reading is Fun! - ORCHARDS CHILDREN&amp;#39;S SERVICES">
            <a:extLst>
              <a:ext uri="{FF2B5EF4-FFF2-40B4-BE49-F238E27FC236}">
                <a16:creationId xmlns:a16="http://schemas.microsoft.com/office/drawing/2014/main" id="{03526B7D-0088-47D7-9657-C071F6CA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7" y="4464133"/>
            <a:ext cx="30099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57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0C250-C0A6-4DD4-8D3E-B399C1548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19"/>
          <a:stretch/>
        </p:blipFill>
        <p:spPr bwMode="auto">
          <a:xfrm>
            <a:off x="6833419" y="238504"/>
            <a:ext cx="5358581" cy="6380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B32F0-D065-4586-99DC-516C2796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505"/>
            <a:ext cx="6715432" cy="16664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altLang="zh-CN" b="1" u="sng" dirty="0"/>
              <a:t>2.</a:t>
            </a:r>
            <a:r>
              <a:rPr lang="en-GB" altLang="zh-CN" dirty="0"/>
              <a:t> Take a whole double page section and answer from </a:t>
            </a:r>
            <a:r>
              <a:rPr lang="en-GB" altLang="zh-CN" b="1" u="sng" dirty="0"/>
              <a:t>memory</a:t>
            </a:r>
            <a:r>
              <a:rPr lang="en-GB" altLang="zh-CN" dirty="0"/>
              <a:t> in </a:t>
            </a:r>
            <a:r>
              <a:rPr lang="en-GB" altLang="zh-CN" b="1" u="sng" dirty="0"/>
              <a:t>black ink</a:t>
            </a:r>
            <a:endParaRPr lang="zh-CN" alt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ACC61-063C-4564-8E6D-59846A66A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181" y="5508440"/>
            <a:ext cx="5245100" cy="1111056"/>
          </a:xfrm>
          <a:solidFill>
            <a:schemeClr val="bg1"/>
          </a:solidFill>
        </p:spPr>
        <p:txBody>
          <a:bodyPr/>
          <a:lstStyle/>
          <a:p>
            <a:r>
              <a:rPr lang="en-GB" altLang="zh-CN" dirty="0"/>
              <a:t>Questions you definitely can’t do, or are unsure about, mark with a star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C818C-725A-40C5-B417-20F1B0910C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0" b="10924"/>
          <a:stretch/>
        </p:blipFill>
        <p:spPr bwMode="auto">
          <a:xfrm>
            <a:off x="556797" y="2032320"/>
            <a:ext cx="3932903" cy="43381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BCBB0C5-A09A-4CEE-B4D9-74ED7F4BB806}"/>
              </a:ext>
            </a:extLst>
          </p:cNvPr>
          <p:cNvSpPr/>
          <p:nvPr/>
        </p:nvSpPr>
        <p:spPr>
          <a:xfrm rot="8644158">
            <a:off x="8711905" y="4784084"/>
            <a:ext cx="105819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FED25578-E5DE-4795-9234-726E5FF0C4A4}"/>
              </a:ext>
            </a:extLst>
          </p:cNvPr>
          <p:cNvSpPr/>
          <p:nvPr/>
        </p:nvSpPr>
        <p:spPr>
          <a:xfrm rot="10800000">
            <a:off x="4894544" y="4262323"/>
            <a:ext cx="1647513" cy="77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098" name="Picture 2" descr="Thinking GIFs - Get the best GIF on GIPHY">
            <a:extLst>
              <a:ext uri="{FF2B5EF4-FFF2-40B4-BE49-F238E27FC236}">
                <a16:creationId xmlns:a16="http://schemas.microsoft.com/office/drawing/2014/main" id="{3BC874EB-4318-4288-B17B-04DE7FDB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19" y="1800962"/>
            <a:ext cx="25654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4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D9387E-C253-48B3-B76E-1A14D4BEE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95" b="15926"/>
          <a:stretch/>
        </p:blipFill>
        <p:spPr bwMode="auto">
          <a:xfrm>
            <a:off x="5328285" y="65081"/>
            <a:ext cx="6863715" cy="67929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DA5BD-4C14-4884-8365-448CD0AC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8672"/>
            <a:ext cx="5302885" cy="3744127"/>
          </a:xfrm>
        </p:spPr>
        <p:txBody>
          <a:bodyPr>
            <a:normAutofit/>
          </a:bodyPr>
          <a:lstStyle/>
          <a:p>
            <a:r>
              <a:rPr lang="en-GB" altLang="zh-CN" sz="3600" b="1" dirty="0">
                <a:solidFill>
                  <a:srgbClr val="00B0F0"/>
                </a:solidFill>
              </a:rPr>
              <a:t>3. In blue ink</a:t>
            </a:r>
            <a:r>
              <a:rPr lang="en-GB" altLang="zh-CN" sz="3600" dirty="0">
                <a:solidFill>
                  <a:srgbClr val="00B0F0"/>
                </a:solidFill>
              </a:rPr>
              <a:t>, using your notes and a textbook, complete unfinished questions</a:t>
            </a:r>
            <a:endParaRPr lang="zh-CN" altLang="en-US" sz="3600" dirty="0">
              <a:solidFill>
                <a:srgbClr val="00B0F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17E7BA-7676-4389-B9F3-42077938BA64}"/>
              </a:ext>
            </a:extLst>
          </p:cNvPr>
          <p:cNvSpPr/>
          <p:nvPr/>
        </p:nvSpPr>
        <p:spPr>
          <a:xfrm>
            <a:off x="5994400" y="1739900"/>
            <a:ext cx="2324100" cy="5842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F20405-4CBB-4112-8D70-7AEA447D89A1}"/>
              </a:ext>
            </a:extLst>
          </p:cNvPr>
          <p:cNvSpPr/>
          <p:nvPr/>
        </p:nvSpPr>
        <p:spPr>
          <a:xfrm>
            <a:off x="8966200" y="878672"/>
            <a:ext cx="2324100" cy="27702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542AD2-A936-4B63-AD36-2D8C522A4247}"/>
              </a:ext>
            </a:extLst>
          </p:cNvPr>
          <p:cNvSpPr/>
          <p:nvPr/>
        </p:nvSpPr>
        <p:spPr>
          <a:xfrm>
            <a:off x="9144000" y="5600700"/>
            <a:ext cx="2324100" cy="5842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C931CB-9E31-42CD-819C-9C6D4C03A533}"/>
              </a:ext>
            </a:extLst>
          </p:cNvPr>
          <p:cNvSpPr/>
          <p:nvPr/>
        </p:nvSpPr>
        <p:spPr>
          <a:xfrm>
            <a:off x="5994400" y="5600699"/>
            <a:ext cx="2324100" cy="119221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C60AF3-EA64-4DCF-A529-6FAC0EAF0121}"/>
              </a:ext>
            </a:extLst>
          </p:cNvPr>
          <p:cNvSpPr/>
          <p:nvPr/>
        </p:nvSpPr>
        <p:spPr>
          <a:xfrm>
            <a:off x="9563100" y="1551772"/>
            <a:ext cx="1028700" cy="39133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24F472-357B-44AB-B8FF-D9796C4E8A86}"/>
              </a:ext>
            </a:extLst>
          </p:cNvPr>
          <p:cNvSpPr/>
          <p:nvPr/>
        </p:nvSpPr>
        <p:spPr>
          <a:xfrm>
            <a:off x="9563100" y="5306227"/>
            <a:ext cx="1727200" cy="19566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 descr="Studying GIFs | Tenor">
            <a:extLst>
              <a:ext uri="{FF2B5EF4-FFF2-40B4-BE49-F238E27FC236}">
                <a16:creationId xmlns:a16="http://schemas.microsoft.com/office/drawing/2014/main" id="{5D874162-A88A-4753-B655-C4A7D375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277188"/>
            <a:ext cx="3340100" cy="24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0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eckmark Bouncing | 3D Animated Clipart for PowerPoint - PresenterMedia.com">
            <a:extLst>
              <a:ext uri="{FF2B5EF4-FFF2-40B4-BE49-F238E27FC236}">
                <a16:creationId xmlns:a16="http://schemas.microsoft.com/office/drawing/2014/main" id="{CB09A38B-CB27-4F93-9E39-708A6E25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5" y="4000500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8CDED3-06D3-4239-A0D3-0AB451CF2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4" b="6972"/>
          <a:stretch/>
        </p:blipFill>
        <p:spPr bwMode="auto">
          <a:xfrm>
            <a:off x="5060950" y="688173"/>
            <a:ext cx="6280150" cy="38203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99CA19-B4B1-4026-B7FA-7062E430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1488273"/>
            <a:ext cx="4470400" cy="3820327"/>
          </a:xfrm>
        </p:spPr>
        <p:txBody>
          <a:bodyPr>
            <a:normAutofit fontScale="90000"/>
          </a:bodyPr>
          <a:lstStyle/>
          <a:p>
            <a:r>
              <a:rPr lang="en-GB" altLang="zh-CN" b="1" u="sng" dirty="0">
                <a:solidFill>
                  <a:srgbClr val="FF0000"/>
                </a:solidFill>
              </a:rPr>
              <a:t>4.</a:t>
            </a:r>
            <a:r>
              <a:rPr lang="en-GB" altLang="zh-CN" u="sng" dirty="0">
                <a:solidFill>
                  <a:srgbClr val="FF0000"/>
                </a:solidFill>
              </a:rPr>
              <a:t> </a:t>
            </a:r>
            <a:r>
              <a:rPr lang="en-GB" altLang="zh-CN" dirty="0">
                <a:solidFill>
                  <a:srgbClr val="FF0000"/>
                </a:solidFill>
              </a:rPr>
              <a:t>Using the </a:t>
            </a:r>
            <a:r>
              <a:rPr lang="en-GB" altLang="zh-CN" b="1" dirty="0">
                <a:solidFill>
                  <a:srgbClr val="FF0000"/>
                </a:solidFill>
              </a:rPr>
              <a:t>mark scheme</a:t>
            </a:r>
            <a:r>
              <a:rPr lang="en-GB" altLang="zh-CN" dirty="0">
                <a:solidFill>
                  <a:srgbClr val="FF0000"/>
                </a:solidFill>
              </a:rPr>
              <a:t>, check your answers, </a:t>
            </a:r>
            <a:r>
              <a:rPr lang="en-GB" altLang="zh-CN" b="1" dirty="0">
                <a:solidFill>
                  <a:srgbClr val="FF0000"/>
                </a:solidFill>
              </a:rPr>
              <a:t>write out </a:t>
            </a:r>
            <a:r>
              <a:rPr lang="en-GB" altLang="zh-CN" dirty="0">
                <a:solidFill>
                  <a:srgbClr val="FF0000"/>
                </a:solidFill>
              </a:rPr>
              <a:t>missed marks, </a:t>
            </a:r>
            <a:r>
              <a:rPr lang="en-GB" altLang="zh-CN" b="1" u="sng" dirty="0">
                <a:solidFill>
                  <a:srgbClr val="FF0000"/>
                </a:solidFill>
              </a:rPr>
              <a:t>in red ink</a:t>
            </a:r>
            <a:endParaRPr lang="zh-CN" alt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D4FA04-C53B-44F6-B194-F432A255C9E7}"/>
              </a:ext>
            </a:extLst>
          </p:cNvPr>
          <p:cNvSpPr/>
          <p:nvPr/>
        </p:nvSpPr>
        <p:spPr>
          <a:xfrm>
            <a:off x="5589588" y="3714750"/>
            <a:ext cx="1930400" cy="5715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AD5929-38B2-481C-85C3-A6AB5B69CADB}"/>
              </a:ext>
            </a:extLst>
          </p:cNvPr>
          <p:cNvSpPr/>
          <p:nvPr/>
        </p:nvSpPr>
        <p:spPr>
          <a:xfrm>
            <a:off x="8521700" y="3429000"/>
            <a:ext cx="1930400" cy="285750"/>
          </a:xfrm>
          <a:prstGeom prst="roundRect">
            <a:avLst>
              <a:gd name="adj" fmla="val 39871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20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C26D-1D25-4E44-A4BD-820AE371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764373"/>
            <a:ext cx="10033000" cy="1293028"/>
          </a:xfrm>
        </p:spPr>
        <p:txBody>
          <a:bodyPr>
            <a:normAutofit/>
          </a:bodyPr>
          <a:lstStyle/>
          <a:p>
            <a:r>
              <a:rPr lang="en-GB" altLang="zh-CN" dirty="0"/>
              <a:t>All of the </a:t>
            </a:r>
            <a:r>
              <a:rPr lang="en-GB" altLang="zh-CN" b="1" u="sng" dirty="0">
                <a:solidFill>
                  <a:srgbClr val="FF0000"/>
                </a:solidFill>
              </a:rPr>
              <a:t>writing in red </a:t>
            </a:r>
            <a:r>
              <a:rPr lang="en-GB" altLang="zh-CN" dirty="0"/>
              <a:t>is the most important to concentrate on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0DBB2-3727-4DB6-8C2B-2B1348BB8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546600" cy="38990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altLang="zh-CN" sz="4000" dirty="0"/>
              <a:t>If the things you have written out don’t make any sense, ask </a:t>
            </a:r>
            <a:r>
              <a:rPr lang="en-GB" altLang="zh-CN" sz="4000" b="1" u="sng" dirty="0"/>
              <a:t>your teacher</a:t>
            </a:r>
            <a:r>
              <a:rPr lang="en-GB" altLang="zh-CN" sz="4000" dirty="0"/>
              <a:t> and they can explain it to you</a:t>
            </a:r>
            <a:endParaRPr lang="zh-CN" altLang="en-US" sz="4000" dirty="0"/>
          </a:p>
        </p:txBody>
      </p:sp>
      <p:pic>
        <p:nvPicPr>
          <p:cNvPr id="6146" name="Picture 2" descr="Humor Teacher GIFs - Get the best GIF on GIPHY">
            <a:extLst>
              <a:ext uri="{FF2B5EF4-FFF2-40B4-BE49-F238E27FC236}">
                <a16:creationId xmlns:a16="http://schemas.microsoft.com/office/drawing/2014/main" id="{E3971960-9C43-4318-BF6B-ECB92382B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74672"/>
            <a:ext cx="6059218" cy="326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71642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11310</TotalTime>
  <Words>278</Words>
  <Application>Microsoft Office PowerPoint</Application>
  <PresentationFormat>Widescreen</PresentationFormat>
  <Paragraphs>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Vapor Trail</vt:lpstr>
      <vt:lpstr>Learning how to revise more effectively </vt:lpstr>
      <vt:lpstr>PowerPoint Presentation</vt:lpstr>
      <vt:lpstr>Is it better to solve a puzzle in a game, or find the solution online? Which is more satisfying? Which is more memorable?</vt:lpstr>
      <vt:lpstr>Building interest (and hopefully curiosity)</vt:lpstr>
      <vt:lpstr>1. read through your notes, &amp; textbook</vt:lpstr>
      <vt:lpstr>2. Take a whole double page section and answer from memory in black ink</vt:lpstr>
      <vt:lpstr>3. In blue ink, using your notes and a textbook, complete unfinished questions</vt:lpstr>
      <vt:lpstr>4. Using the mark scheme, check your answers, write out missed marks, in red ink</vt:lpstr>
      <vt:lpstr>All of the writing in red is the most important to concentrate on</vt:lpstr>
      <vt:lpstr>Revising for each end of topic test (and exams)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 Bio PPT 10 Disease and immunity</dc:title>
  <dc:creator>Paddy Smashing</dc:creator>
  <cp:lastModifiedBy>Paddy Smashing</cp:lastModifiedBy>
  <cp:revision>57</cp:revision>
  <dcterms:created xsi:type="dcterms:W3CDTF">2021-12-16T23:11:27Z</dcterms:created>
  <dcterms:modified xsi:type="dcterms:W3CDTF">2022-01-13T00:03:08Z</dcterms:modified>
</cp:coreProperties>
</file>